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64" r:id="rId2"/>
    <p:sldId id="267" r:id="rId3"/>
    <p:sldId id="265" r:id="rId4"/>
    <p:sldId id="258" r:id="rId5"/>
    <p:sldId id="285" r:id="rId6"/>
    <p:sldId id="296" r:id="rId7"/>
    <p:sldId id="259" r:id="rId8"/>
    <p:sldId id="260" r:id="rId9"/>
    <p:sldId id="288" r:id="rId10"/>
    <p:sldId id="261" r:id="rId11"/>
    <p:sldId id="289" r:id="rId12"/>
    <p:sldId id="295" r:id="rId13"/>
    <p:sldId id="262" r:id="rId14"/>
    <p:sldId id="290" r:id="rId15"/>
    <p:sldId id="283" r:id="rId16"/>
    <p:sldId id="292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FF"/>
    <a:srgbClr val="FF66CC"/>
    <a:srgbClr val="00FFFF"/>
    <a:srgbClr val="FFFF99"/>
    <a:srgbClr val="FF9966"/>
    <a:srgbClr val="00FF00"/>
    <a:srgbClr val="FFFFFF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9831" autoAdjust="0"/>
  </p:normalViewPr>
  <p:slideViewPr>
    <p:cSldViewPr snapToGrid="0" showGuides="1">
      <p:cViewPr varScale="1">
        <p:scale>
          <a:sx n="100" d="100"/>
          <a:sy n="100" d="100"/>
        </p:scale>
        <p:origin x="576" y="41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E018DAE-D5CC-4041-868F-1BB47483F28A}" type="doc">
      <dgm:prSet loTypeId="urn:microsoft.com/office/officeart/2005/8/layout/vList2" loCatId="list" qsTypeId="urn:microsoft.com/office/officeart/2005/8/quickstyle/simple5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4C2E7823-8D75-4A3F-9029-0EF1001590C0}">
      <dgm:prSet custT="1"/>
      <dgm:spPr>
        <a:solidFill>
          <a:srgbClr val="FFFF00"/>
        </a:solidFill>
      </dgm:spPr>
      <dgm:t>
        <a:bodyPr/>
        <a:lstStyle/>
        <a:p>
          <a:r>
            <a:rPr lang="en-US" sz="3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Demonstrative Format</a:t>
          </a:r>
        </a:p>
      </dgm:t>
    </dgm:pt>
    <dgm:pt modelId="{03229B9C-A9A9-4F90-9852-7D8B6C3F9504}" type="parTrans" cxnId="{18E273FA-AC46-4E18-8929-E4A219152E02}">
      <dgm:prSet/>
      <dgm:spPr/>
      <dgm:t>
        <a:bodyPr/>
        <a:lstStyle/>
        <a:p>
          <a:endParaRPr lang="en-US"/>
        </a:p>
      </dgm:t>
    </dgm:pt>
    <dgm:pt modelId="{42EFF352-D7D4-401F-8FFB-FCA92FEA715B}" type="sibTrans" cxnId="{18E273FA-AC46-4E18-8929-E4A219152E02}">
      <dgm:prSet/>
      <dgm:spPr/>
      <dgm:t>
        <a:bodyPr/>
        <a:lstStyle/>
        <a:p>
          <a:endParaRPr lang="en-US"/>
        </a:p>
      </dgm:t>
    </dgm:pt>
    <dgm:pt modelId="{C3A479EA-2007-4C5C-A01B-1976260F8D1D}">
      <dgm:prSet custT="1"/>
      <dgm:spPr>
        <a:solidFill>
          <a:srgbClr val="FFFF99"/>
        </a:solidFill>
      </dgm:spPr>
      <dgm:t>
        <a:bodyPr/>
        <a:lstStyle/>
        <a:p>
          <a:r>
            <a:rPr lang="en-US" sz="3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5 Key Topics</a:t>
          </a:r>
        </a:p>
      </dgm:t>
    </dgm:pt>
    <dgm:pt modelId="{E21529AC-A309-4594-BE80-38207FC6137D}" type="parTrans" cxnId="{91401635-A053-4536-868C-BC81C7C36267}">
      <dgm:prSet/>
      <dgm:spPr/>
      <dgm:t>
        <a:bodyPr/>
        <a:lstStyle/>
        <a:p>
          <a:endParaRPr lang="en-US"/>
        </a:p>
      </dgm:t>
    </dgm:pt>
    <dgm:pt modelId="{54AAD6EB-60E8-451F-8A78-A38E52D7EFD2}" type="sibTrans" cxnId="{91401635-A053-4536-868C-BC81C7C36267}">
      <dgm:prSet/>
      <dgm:spPr/>
      <dgm:t>
        <a:bodyPr/>
        <a:lstStyle/>
        <a:p>
          <a:endParaRPr lang="en-US"/>
        </a:p>
      </dgm:t>
    </dgm:pt>
    <dgm:pt modelId="{73F40DA1-2223-4F84-AFE9-60FEA3DD9CD8}">
      <dgm:prSet custT="1"/>
      <dgm:spPr>
        <a:solidFill>
          <a:srgbClr val="FFFF99"/>
        </a:solidFill>
      </dgm:spPr>
      <dgm:t>
        <a:bodyPr/>
        <a:lstStyle/>
        <a:p>
          <a:r>
            <a:rPr lang="en-US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Audience/Needs</a:t>
          </a:r>
        </a:p>
      </dgm:t>
    </dgm:pt>
    <dgm:pt modelId="{B796F1DA-6E2F-4036-A05C-916D8B321D51}" type="parTrans" cxnId="{8D3F6DE2-CC50-4871-A488-5B0749C08E1D}">
      <dgm:prSet/>
      <dgm:spPr/>
      <dgm:t>
        <a:bodyPr/>
        <a:lstStyle/>
        <a:p>
          <a:endParaRPr lang="en-US"/>
        </a:p>
      </dgm:t>
    </dgm:pt>
    <dgm:pt modelId="{20E28602-3EA4-407A-A8F7-3ABD8FB6D28E}" type="sibTrans" cxnId="{8D3F6DE2-CC50-4871-A488-5B0749C08E1D}">
      <dgm:prSet/>
      <dgm:spPr/>
      <dgm:t>
        <a:bodyPr/>
        <a:lstStyle/>
        <a:p>
          <a:endParaRPr lang="en-US"/>
        </a:p>
      </dgm:t>
    </dgm:pt>
    <dgm:pt modelId="{A448CF73-2EAE-4068-B501-215F34D1DE9C}">
      <dgm:prSet custT="1"/>
      <dgm:spPr>
        <a:solidFill>
          <a:srgbClr val="FFFF99"/>
        </a:solidFill>
      </dgm:spPr>
      <dgm:t>
        <a:bodyPr/>
        <a:lstStyle/>
        <a:p>
          <a:r>
            <a:rPr lang="en-US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Appropriate Visualization</a:t>
          </a:r>
        </a:p>
      </dgm:t>
    </dgm:pt>
    <dgm:pt modelId="{C353AB5E-248E-4373-8F07-0B1905767F78}" type="parTrans" cxnId="{57C814E2-8445-4B80-922C-49B5EE074401}">
      <dgm:prSet/>
      <dgm:spPr/>
      <dgm:t>
        <a:bodyPr/>
        <a:lstStyle/>
        <a:p>
          <a:endParaRPr lang="en-US"/>
        </a:p>
      </dgm:t>
    </dgm:pt>
    <dgm:pt modelId="{0BE867DA-F9EC-400A-AE8F-8FE3A9BC190D}" type="sibTrans" cxnId="{57C814E2-8445-4B80-922C-49B5EE074401}">
      <dgm:prSet/>
      <dgm:spPr/>
      <dgm:t>
        <a:bodyPr/>
        <a:lstStyle/>
        <a:p>
          <a:endParaRPr lang="en-US"/>
        </a:p>
      </dgm:t>
    </dgm:pt>
    <dgm:pt modelId="{F6F8A3A1-4CD3-4750-BC84-832B9016F2D3}">
      <dgm:prSet custT="1"/>
      <dgm:spPr>
        <a:solidFill>
          <a:srgbClr val="FFFF99"/>
        </a:solidFill>
      </dgm:spPr>
      <dgm:t>
        <a:bodyPr/>
        <a:lstStyle/>
        <a:p>
          <a:r>
            <a:rPr lang="en-US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Understandable/Interpretable</a:t>
          </a:r>
        </a:p>
      </dgm:t>
    </dgm:pt>
    <dgm:pt modelId="{74B3341E-51CA-4B09-B8A3-3BC262395B6B}" type="parTrans" cxnId="{EECF0CAD-B31C-4588-8FAF-502EA4C2D451}">
      <dgm:prSet/>
      <dgm:spPr/>
      <dgm:t>
        <a:bodyPr/>
        <a:lstStyle/>
        <a:p>
          <a:endParaRPr lang="en-US"/>
        </a:p>
      </dgm:t>
    </dgm:pt>
    <dgm:pt modelId="{42F0F1DF-0AA0-4AFD-B6AC-099779180454}" type="sibTrans" cxnId="{EECF0CAD-B31C-4588-8FAF-502EA4C2D451}">
      <dgm:prSet/>
      <dgm:spPr/>
      <dgm:t>
        <a:bodyPr/>
        <a:lstStyle/>
        <a:p>
          <a:endParaRPr lang="en-US"/>
        </a:p>
      </dgm:t>
    </dgm:pt>
    <dgm:pt modelId="{FD4F11DA-7EF1-45DF-94DF-6A4D30AB8013}">
      <dgm:prSet custT="1"/>
      <dgm:spPr>
        <a:solidFill>
          <a:srgbClr val="FFFF99"/>
        </a:solidFill>
      </dgm:spPr>
      <dgm:t>
        <a:bodyPr/>
        <a:lstStyle/>
        <a:p>
          <a:r>
            <a:rPr lang="en-US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Effective Labeling</a:t>
          </a:r>
        </a:p>
      </dgm:t>
    </dgm:pt>
    <dgm:pt modelId="{283C6338-500D-4851-9053-584BDE3AD793}" type="parTrans" cxnId="{F1CAC730-5F0B-4EBD-A593-84E996B59561}">
      <dgm:prSet/>
      <dgm:spPr/>
      <dgm:t>
        <a:bodyPr/>
        <a:lstStyle/>
        <a:p>
          <a:endParaRPr lang="en-US"/>
        </a:p>
      </dgm:t>
    </dgm:pt>
    <dgm:pt modelId="{F3BB11D6-0E42-48A0-A522-0A0D4821FDA1}" type="sibTrans" cxnId="{F1CAC730-5F0B-4EBD-A593-84E996B59561}">
      <dgm:prSet/>
      <dgm:spPr/>
      <dgm:t>
        <a:bodyPr/>
        <a:lstStyle/>
        <a:p>
          <a:endParaRPr lang="en-US"/>
        </a:p>
      </dgm:t>
    </dgm:pt>
    <dgm:pt modelId="{509B6896-2269-43C1-949B-6260E8ED4713}">
      <dgm:prSet custT="1"/>
      <dgm:spPr>
        <a:solidFill>
          <a:srgbClr val="FFFF99"/>
        </a:solidFill>
      </dgm:spPr>
      <dgm:t>
        <a:bodyPr/>
        <a:lstStyle/>
        <a:p>
          <a:r>
            <a:rPr lang="en-US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Interactive Dashboards</a:t>
          </a:r>
        </a:p>
      </dgm:t>
    </dgm:pt>
    <dgm:pt modelId="{A8777B00-9141-454A-B4A5-C372C50CC5D6}" type="parTrans" cxnId="{EA3F92A5-FAAB-4A5C-9108-7754CE654BA2}">
      <dgm:prSet/>
      <dgm:spPr/>
      <dgm:t>
        <a:bodyPr/>
        <a:lstStyle/>
        <a:p>
          <a:endParaRPr lang="en-US"/>
        </a:p>
      </dgm:t>
    </dgm:pt>
    <dgm:pt modelId="{77D0763F-F83F-4247-A43A-DBE47FE77C0C}" type="sibTrans" cxnId="{EA3F92A5-FAAB-4A5C-9108-7754CE654BA2}">
      <dgm:prSet/>
      <dgm:spPr/>
      <dgm:t>
        <a:bodyPr/>
        <a:lstStyle/>
        <a:p>
          <a:endParaRPr lang="en-US"/>
        </a:p>
      </dgm:t>
    </dgm:pt>
    <dgm:pt modelId="{0584606E-6C8F-4A98-9B74-2EBCD7AEA6C3}">
      <dgm:prSet custT="1"/>
      <dgm:spPr>
        <a:solidFill>
          <a:srgbClr val="0066FF"/>
        </a:solidFill>
      </dgm:spPr>
      <dgm:t>
        <a:bodyPr/>
        <a:lstStyle/>
        <a:p>
          <a:r>
            <a:rPr lang="en-US" sz="3200" dirty="0">
              <a:latin typeface="Arial" panose="020B0604020202020204" pitchFamily="34" charset="0"/>
              <a:cs typeface="Arial" panose="020B0604020202020204" pitchFamily="34" charset="0"/>
            </a:rPr>
            <a:t>Summary</a:t>
          </a:r>
        </a:p>
      </dgm:t>
    </dgm:pt>
    <dgm:pt modelId="{E8C66DA2-966B-4352-B442-5C311A2BBD9B}" type="parTrans" cxnId="{057F9C46-9B71-4DDC-B897-570B35B119BB}">
      <dgm:prSet/>
      <dgm:spPr/>
      <dgm:t>
        <a:bodyPr/>
        <a:lstStyle/>
        <a:p>
          <a:endParaRPr lang="en-US"/>
        </a:p>
      </dgm:t>
    </dgm:pt>
    <dgm:pt modelId="{740C814A-A12C-4851-BAE6-A3C7631D33C0}" type="sibTrans" cxnId="{057F9C46-9B71-4DDC-B897-570B35B119BB}">
      <dgm:prSet/>
      <dgm:spPr/>
      <dgm:t>
        <a:bodyPr/>
        <a:lstStyle/>
        <a:p>
          <a:endParaRPr lang="en-US"/>
        </a:p>
      </dgm:t>
    </dgm:pt>
    <dgm:pt modelId="{C45D716A-7E54-48B1-97B9-4A29BABC9B62}" type="pres">
      <dgm:prSet presAssocID="{8E018DAE-D5CC-4041-868F-1BB47483F28A}" presName="linear" presStyleCnt="0">
        <dgm:presLayoutVars>
          <dgm:animLvl val="lvl"/>
          <dgm:resizeHandles val="exact"/>
        </dgm:presLayoutVars>
      </dgm:prSet>
      <dgm:spPr/>
    </dgm:pt>
    <dgm:pt modelId="{073AAB65-CA78-48E6-9230-368852569AAA}" type="pres">
      <dgm:prSet presAssocID="{4C2E7823-8D75-4A3F-9029-0EF1001590C0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C149C088-1E99-4DF2-AA96-9B8EEDEBE669}" type="pres">
      <dgm:prSet presAssocID="{42EFF352-D7D4-401F-8FFB-FCA92FEA715B}" presName="spacer" presStyleCnt="0"/>
      <dgm:spPr/>
    </dgm:pt>
    <dgm:pt modelId="{7AD639AB-CEDD-419D-8F61-80DD7BECA345}" type="pres">
      <dgm:prSet presAssocID="{C3A479EA-2007-4C5C-A01B-1976260F8D1D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5B9BA508-98BF-4A1A-9C3F-96910894D409}" type="pres">
      <dgm:prSet presAssocID="{C3A479EA-2007-4C5C-A01B-1976260F8D1D}" presName="childText" presStyleLbl="revTx" presStyleIdx="0" presStyleCnt="1" custScaleY="106171">
        <dgm:presLayoutVars>
          <dgm:bulletEnabled val="1"/>
        </dgm:presLayoutVars>
      </dgm:prSet>
      <dgm:spPr/>
    </dgm:pt>
    <dgm:pt modelId="{557BB73D-BE6B-40A7-8899-6812C0779D59}" type="pres">
      <dgm:prSet presAssocID="{0584606E-6C8F-4A98-9B74-2EBCD7AEA6C3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4A570718-F66C-4575-B5A1-E7EEDC76824A}" type="presOf" srcId="{4C2E7823-8D75-4A3F-9029-0EF1001590C0}" destId="{073AAB65-CA78-48E6-9230-368852569AAA}" srcOrd="0" destOrd="0" presId="urn:microsoft.com/office/officeart/2005/8/layout/vList2"/>
    <dgm:cxn modelId="{F1CAC730-5F0B-4EBD-A593-84E996B59561}" srcId="{C3A479EA-2007-4C5C-A01B-1976260F8D1D}" destId="{FD4F11DA-7EF1-45DF-94DF-6A4D30AB8013}" srcOrd="3" destOrd="0" parTransId="{283C6338-500D-4851-9053-584BDE3AD793}" sibTransId="{F3BB11D6-0E42-48A0-A522-0A0D4821FDA1}"/>
    <dgm:cxn modelId="{91401635-A053-4536-868C-BC81C7C36267}" srcId="{8E018DAE-D5CC-4041-868F-1BB47483F28A}" destId="{C3A479EA-2007-4C5C-A01B-1976260F8D1D}" srcOrd="1" destOrd="0" parTransId="{E21529AC-A309-4594-BE80-38207FC6137D}" sibTransId="{54AAD6EB-60E8-451F-8A78-A38E52D7EFD2}"/>
    <dgm:cxn modelId="{0C342C35-89AA-4ACC-8DA5-124B4C987AB9}" type="presOf" srcId="{8E018DAE-D5CC-4041-868F-1BB47483F28A}" destId="{C45D716A-7E54-48B1-97B9-4A29BABC9B62}" srcOrd="0" destOrd="0" presId="urn:microsoft.com/office/officeart/2005/8/layout/vList2"/>
    <dgm:cxn modelId="{0EEB4644-2E87-4AE1-BF0E-01BD400B8E8D}" type="presOf" srcId="{C3A479EA-2007-4C5C-A01B-1976260F8D1D}" destId="{7AD639AB-CEDD-419D-8F61-80DD7BECA345}" srcOrd="0" destOrd="0" presId="urn:microsoft.com/office/officeart/2005/8/layout/vList2"/>
    <dgm:cxn modelId="{057F9C46-9B71-4DDC-B897-570B35B119BB}" srcId="{8E018DAE-D5CC-4041-868F-1BB47483F28A}" destId="{0584606E-6C8F-4A98-9B74-2EBCD7AEA6C3}" srcOrd="2" destOrd="0" parTransId="{E8C66DA2-966B-4352-B442-5C311A2BBD9B}" sibTransId="{740C814A-A12C-4851-BAE6-A3C7631D33C0}"/>
    <dgm:cxn modelId="{32E96C85-BE92-4D2E-9D84-747F1CE9B5C9}" type="presOf" srcId="{0584606E-6C8F-4A98-9B74-2EBCD7AEA6C3}" destId="{557BB73D-BE6B-40A7-8899-6812C0779D59}" srcOrd="0" destOrd="0" presId="urn:microsoft.com/office/officeart/2005/8/layout/vList2"/>
    <dgm:cxn modelId="{EA3F92A5-FAAB-4A5C-9108-7754CE654BA2}" srcId="{C3A479EA-2007-4C5C-A01B-1976260F8D1D}" destId="{509B6896-2269-43C1-949B-6260E8ED4713}" srcOrd="4" destOrd="0" parTransId="{A8777B00-9141-454A-B4A5-C372C50CC5D6}" sibTransId="{77D0763F-F83F-4247-A43A-DBE47FE77C0C}"/>
    <dgm:cxn modelId="{EECF0CAD-B31C-4588-8FAF-502EA4C2D451}" srcId="{C3A479EA-2007-4C5C-A01B-1976260F8D1D}" destId="{F6F8A3A1-4CD3-4750-BC84-832B9016F2D3}" srcOrd="2" destOrd="0" parTransId="{74B3341E-51CA-4B09-B8A3-3BC262395B6B}" sibTransId="{42F0F1DF-0AA0-4AFD-B6AC-099779180454}"/>
    <dgm:cxn modelId="{96CC8CAD-50C3-4843-AC09-BD9459EA9418}" type="presOf" srcId="{73F40DA1-2223-4F84-AFE9-60FEA3DD9CD8}" destId="{5B9BA508-98BF-4A1A-9C3F-96910894D409}" srcOrd="0" destOrd="0" presId="urn:microsoft.com/office/officeart/2005/8/layout/vList2"/>
    <dgm:cxn modelId="{D6D8E3C5-0B3F-4187-A98C-41ACFC1C5CF2}" type="presOf" srcId="{F6F8A3A1-4CD3-4750-BC84-832B9016F2D3}" destId="{5B9BA508-98BF-4A1A-9C3F-96910894D409}" srcOrd="0" destOrd="2" presId="urn:microsoft.com/office/officeart/2005/8/layout/vList2"/>
    <dgm:cxn modelId="{CA076AD4-D7A1-4A8F-9C4B-6D78023A710B}" type="presOf" srcId="{FD4F11DA-7EF1-45DF-94DF-6A4D30AB8013}" destId="{5B9BA508-98BF-4A1A-9C3F-96910894D409}" srcOrd="0" destOrd="3" presId="urn:microsoft.com/office/officeart/2005/8/layout/vList2"/>
    <dgm:cxn modelId="{57C814E2-8445-4B80-922C-49B5EE074401}" srcId="{C3A479EA-2007-4C5C-A01B-1976260F8D1D}" destId="{A448CF73-2EAE-4068-B501-215F34D1DE9C}" srcOrd="1" destOrd="0" parTransId="{C353AB5E-248E-4373-8F07-0B1905767F78}" sibTransId="{0BE867DA-F9EC-400A-AE8F-8FE3A9BC190D}"/>
    <dgm:cxn modelId="{8D3F6DE2-CC50-4871-A488-5B0749C08E1D}" srcId="{C3A479EA-2007-4C5C-A01B-1976260F8D1D}" destId="{73F40DA1-2223-4F84-AFE9-60FEA3DD9CD8}" srcOrd="0" destOrd="0" parTransId="{B796F1DA-6E2F-4036-A05C-916D8B321D51}" sibTransId="{20E28602-3EA4-407A-A8F7-3ABD8FB6D28E}"/>
    <dgm:cxn modelId="{921D75F6-0CAF-4B35-AC3F-56829A3C04E6}" type="presOf" srcId="{509B6896-2269-43C1-949B-6260E8ED4713}" destId="{5B9BA508-98BF-4A1A-9C3F-96910894D409}" srcOrd="0" destOrd="4" presId="urn:microsoft.com/office/officeart/2005/8/layout/vList2"/>
    <dgm:cxn modelId="{18E273FA-AC46-4E18-8929-E4A219152E02}" srcId="{8E018DAE-D5CC-4041-868F-1BB47483F28A}" destId="{4C2E7823-8D75-4A3F-9029-0EF1001590C0}" srcOrd="0" destOrd="0" parTransId="{03229B9C-A9A9-4F90-9852-7D8B6C3F9504}" sibTransId="{42EFF352-D7D4-401F-8FFB-FCA92FEA715B}"/>
    <dgm:cxn modelId="{18E87DFA-A3A8-4D96-8DC0-4EE8632D51B1}" type="presOf" srcId="{A448CF73-2EAE-4068-B501-215F34D1DE9C}" destId="{5B9BA508-98BF-4A1A-9C3F-96910894D409}" srcOrd="0" destOrd="1" presId="urn:microsoft.com/office/officeart/2005/8/layout/vList2"/>
    <dgm:cxn modelId="{FCB3E6D7-78F1-4023-B3AA-4DB7E61FA1F9}" type="presParOf" srcId="{C45D716A-7E54-48B1-97B9-4A29BABC9B62}" destId="{073AAB65-CA78-48E6-9230-368852569AAA}" srcOrd="0" destOrd="0" presId="urn:microsoft.com/office/officeart/2005/8/layout/vList2"/>
    <dgm:cxn modelId="{F3C1CF86-17D7-400F-8854-2DA23E521D3B}" type="presParOf" srcId="{C45D716A-7E54-48B1-97B9-4A29BABC9B62}" destId="{C149C088-1E99-4DF2-AA96-9B8EEDEBE669}" srcOrd="1" destOrd="0" presId="urn:microsoft.com/office/officeart/2005/8/layout/vList2"/>
    <dgm:cxn modelId="{D8A0E5BA-B0C3-4A9F-B2D8-858F2859D4E0}" type="presParOf" srcId="{C45D716A-7E54-48B1-97B9-4A29BABC9B62}" destId="{7AD639AB-CEDD-419D-8F61-80DD7BECA345}" srcOrd="2" destOrd="0" presId="urn:microsoft.com/office/officeart/2005/8/layout/vList2"/>
    <dgm:cxn modelId="{4810E51C-D255-4786-9457-357D5C43ADC1}" type="presParOf" srcId="{C45D716A-7E54-48B1-97B9-4A29BABC9B62}" destId="{5B9BA508-98BF-4A1A-9C3F-96910894D409}" srcOrd="3" destOrd="0" presId="urn:microsoft.com/office/officeart/2005/8/layout/vList2"/>
    <dgm:cxn modelId="{29ACD8CD-73C5-4D17-82D2-91182368B4B3}" type="presParOf" srcId="{C45D716A-7E54-48B1-97B9-4A29BABC9B62}" destId="{557BB73D-BE6B-40A7-8899-6812C0779D59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73AAB65-CA78-48E6-9230-368852569AAA}">
      <dsp:nvSpPr>
        <dsp:cNvPr id="0" name=""/>
        <dsp:cNvSpPr/>
      </dsp:nvSpPr>
      <dsp:spPr>
        <a:xfrm>
          <a:off x="0" y="14477"/>
          <a:ext cx="6586489" cy="879840"/>
        </a:xfrm>
        <a:prstGeom prst="roundRect">
          <a:avLst/>
        </a:prstGeom>
        <a:solidFill>
          <a:srgbClr val="FFFF00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Demonstrative Format</a:t>
          </a:r>
        </a:p>
      </dsp:txBody>
      <dsp:txXfrm>
        <a:off x="42950" y="57427"/>
        <a:ext cx="6500589" cy="793940"/>
      </dsp:txXfrm>
    </dsp:sp>
    <dsp:sp modelId="{7AD639AB-CEDD-419D-8F61-80DD7BECA345}">
      <dsp:nvSpPr>
        <dsp:cNvPr id="0" name=""/>
        <dsp:cNvSpPr/>
      </dsp:nvSpPr>
      <dsp:spPr>
        <a:xfrm>
          <a:off x="0" y="1029677"/>
          <a:ext cx="6586489" cy="879840"/>
        </a:xfrm>
        <a:prstGeom prst="roundRect">
          <a:avLst/>
        </a:prstGeom>
        <a:solidFill>
          <a:srgbClr val="FFFF99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5 Key Topics</a:t>
          </a:r>
        </a:p>
      </dsp:txBody>
      <dsp:txXfrm>
        <a:off x="42950" y="1072627"/>
        <a:ext cx="6500589" cy="793940"/>
      </dsp:txXfrm>
    </dsp:sp>
    <dsp:sp modelId="{5B9BA508-98BF-4A1A-9C3F-96910894D409}">
      <dsp:nvSpPr>
        <dsp:cNvPr id="0" name=""/>
        <dsp:cNvSpPr/>
      </dsp:nvSpPr>
      <dsp:spPr>
        <a:xfrm>
          <a:off x="0" y="1909517"/>
          <a:ext cx="6586489" cy="2065875"/>
        </a:xfrm>
        <a:prstGeom prst="rect">
          <a:avLst/>
        </a:prstGeom>
        <a:solidFill>
          <a:srgbClr val="FFFF99"/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121" tIns="30480" rIns="170688" bIns="3048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4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Audience/Needs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4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Appropriate Visualization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4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Understandable/Interpretable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4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Effective Labeling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4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Interactive Dashboards</a:t>
          </a:r>
        </a:p>
      </dsp:txBody>
      <dsp:txXfrm>
        <a:off x="0" y="1909517"/>
        <a:ext cx="6586489" cy="2065875"/>
      </dsp:txXfrm>
    </dsp:sp>
    <dsp:sp modelId="{557BB73D-BE6B-40A7-8899-6812C0779D59}">
      <dsp:nvSpPr>
        <dsp:cNvPr id="0" name=""/>
        <dsp:cNvSpPr/>
      </dsp:nvSpPr>
      <dsp:spPr>
        <a:xfrm>
          <a:off x="0" y="3975392"/>
          <a:ext cx="6586489" cy="879840"/>
        </a:xfrm>
        <a:prstGeom prst="roundRect">
          <a:avLst/>
        </a:prstGeom>
        <a:solidFill>
          <a:srgbClr val="0066FF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>
              <a:latin typeface="Arial" panose="020B0604020202020204" pitchFamily="34" charset="0"/>
              <a:cs typeface="Arial" panose="020B0604020202020204" pitchFamily="34" charset="0"/>
            </a:rPr>
            <a:t>Summary</a:t>
          </a:r>
        </a:p>
      </dsp:txBody>
      <dsp:txXfrm>
        <a:off x="42950" y="4018342"/>
        <a:ext cx="6500589" cy="79394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122F4E-0C26-4A54-9409-2A4715179613}" type="datetimeFigureOut">
              <a:rPr lang="en-US" smtClean="0"/>
              <a:t>7/21/2022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74DD51-BC41-47BA-802E-578DF59DCB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6154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AEA650-E5A1-4521-88B2-12F41EB9DC2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4841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AEA650-E5A1-4521-88B2-12F41EB9DC2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0382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74DD51-BC41-47BA-802E-578DF59DCBD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6953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74DD51-BC41-47BA-802E-578DF59DCBD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1429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74DD51-BC41-47BA-802E-578DF59DCBD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3480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74DD51-BC41-47BA-802E-578DF59DCBD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4061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74DD51-BC41-47BA-802E-578DF59DCBD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4251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74DD51-BC41-47BA-802E-578DF59DCBD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2238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74DD51-BC41-47BA-802E-578DF59DCBD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6901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13D2FA-4B07-3A4F-7B93-016ABD18C1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6D0F65-28B7-D595-BEB9-952913217C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535158-11CB-F9B5-5A32-F6730C12EF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E7F83-7D39-4946-B58A-B3A04AB345F9}" type="datetimeFigureOut">
              <a:rPr lang="en-US" smtClean="0"/>
              <a:t>7/21/2022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834486-D57A-1682-0330-880D08FC5B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FDE5F9-665C-A336-9727-ED079ECF3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A016D4-5551-4416-8479-18F9168547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83321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C4BFC1-708D-33C9-F27B-125A5BCB7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58A90F-AE7F-76E9-F1F3-6EB70143B4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10A59A-F017-E014-9059-773CE63637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E7F83-7D39-4946-B58A-B3A04AB345F9}" type="datetimeFigureOut">
              <a:rPr lang="en-US" smtClean="0"/>
              <a:t>7/21/2022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9DC0AA-51B1-7594-5E47-69F1742F36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AF8523-54B6-EA6F-3EBB-40F7E9A474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A016D4-5551-4416-8479-18F9168547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7853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AB1FD54-2B4F-EE2B-2D2D-02F0FF28A7D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0AB916-12BE-4A87-8A44-3C9B5EF6ED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3EDA2D-6343-FB6B-12EF-ADB64D366C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E7F83-7D39-4946-B58A-B3A04AB345F9}" type="datetimeFigureOut">
              <a:rPr lang="en-US" smtClean="0"/>
              <a:t>7/21/2022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4C3586-1B9A-5AB5-FD57-966A042220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5E373E-09B7-E3DB-25D2-7B03E3CE4F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A016D4-5551-4416-8479-18F9168547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3397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52C2C1-4A8D-0AE6-0A64-5DAFDE42D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1F31FE-E310-E876-2BEE-08653FCA94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37F0F0-CE40-E271-CD1C-15D47D9C31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E7F83-7D39-4946-B58A-B3A04AB345F9}" type="datetimeFigureOut">
              <a:rPr lang="en-US" smtClean="0"/>
              <a:t>7/21/2022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CCD5F4-A522-07F0-0B4C-891C6E71AE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C31C72-26DD-E83F-3153-4D5B4D8FE7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A016D4-5551-4416-8479-18F9168547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63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13E9DF-B0D0-0CDF-F2E0-DAEBBE8744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E1D39D-6058-DC8F-C9C6-9AB43697B6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32605D-9CD5-62E8-9082-5FF02F4A7E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E7F83-7D39-4946-B58A-B3A04AB345F9}" type="datetimeFigureOut">
              <a:rPr lang="en-US" smtClean="0"/>
              <a:t>7/21/2022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6BB07A-36AF-0296-7C5B-02E7C846BD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E201FB-D3A7-9AA6-AF31-F35F3D8D20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A016D4-5551-4416-8479-18F9168547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9112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D3203C-2D53-AAB5-14C1-F496D9CBF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C4B378-E9A7-3EA3-67F2-2858EF195B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7532D4-BC44-7A4C-5F76-563703F90F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A48F46-CB70-70B3-52D6-EA375B718A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E7F83-7D39-4946-B58A-B3A04AB345F9}" type="datetimeFigureOut">
              <a:rPr lang="en-US" smtClean="0"/>
              <a:t>7/21/2022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FCBC70-15F9-C980-3004-2E2F8BB62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007196-D5E1-6E60-9DDB-081EF0AEC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A016D4-5551-4416-8479-18F9168547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1576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51CD77-B1B9-0732-353F-68E701F8EB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9F72BF-F776-E6C6-A898-3FA552FB69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39B534-EB56-364D-033A-10CCF11438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DB9905-20FA-BC3B-8471-47231B994E8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F9AA6D8-2BB8-A2A7-584D-717F3ADABFB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3311FED-95CF-95D0-9532-3FE7C7411D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E7F83-7D39-4946-B58A-B3A04AB345F9}" type="datetimeFigureOut">
              <a:rPr lang="en-US" smtClean="0"/>
              <a:t>7/21/2022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7B6AB8E-3E65-01D8-058F-09E85A9C3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A7A3CA9-3C6D-BB3B-3C72-16DC88E053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A016D4-5551-4416-8479-18F9168547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1447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0DDC37-0EDA-D17B-A457-02ED82516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C31F873-F7B1-C6DC-35B8-D81DBF6F4A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E7F83-7D39-4946-B58A-B3A04AB345F9}" type="datetimeFigureOut">
              <a:rPr lang="en-US" smtClean="0"/>
              <a:t>7/21/2022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B1117D-796E-A044-2FF0-17CE7FBBB7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F57803-6683-09D4-8B1D-F8153E0CFC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A016D4-5551-4416-8479-18F9168547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7560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DF17AB6-EDCF-BC77-5343-D3FE146CDA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E7F83-7D39-4946-B58A-B3A04AB345F9}" type="datetimeFigureOut">
              <a:rPr lang="en-US" smtClean="0"/>
              <a:t>7/21/2022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C2B2BEF-BC98-E8DE-A823-DBC94D0282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BC9977-6A1C-6C85-4470-1CE3BD5A8A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A016D4-5551-4416-8479-18F9168547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0321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AE0F24-4F1D-D080-D5A8-24DA9282E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37DD1C-0B88-7399-679F-F7990E13CB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C89D96-9AFD-4EE1-A094-FB0E9A7316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F46FD7-64BE-6FA2-35C1-8B83AB0ACD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E7F83-7D39-4946-B58A-B3A04AB345F9}" type="datetimeFigureOut">
              <a:rPr lang="en-US" smtClean="0"/>
              <a:t>7/21/2022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AC8ACF-CFAA-C990-FC0B-D8CD35743A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7D7846-D8E1-A40A-E90D-45CD1F738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A016D4-5551-4416-8479-18F9168547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8606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1FB2B-4755-BEE8-FF51-8CC68E124C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5EE5D68-48EA-C948-C10D-7FB5E29F455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53810F-7805-AE61-CD3F-D233FC6D8D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A5772C-329B-4273-7889-4B447279CE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E7F83-7D39-4946-B58A-B3A04AB345F9}" type="datetimeFigureOut">
              <a:rPr lang="en-US" smtClean="0"/>
              <a:t>7/21/2022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729C66-7B6C-A6A6-0CB8-6DFD718279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1ABEEC-E06A-9706-BA9A-BFB299368E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A016D4-5551-4416-8479-18F9168547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0746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6091039-EF31-D2C4-28BE-5D0B5A9791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2CC05F-BA1D-9B41-918F-D138710D54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6AAE5D-93FD-6D8B-4633-A5EC44D530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1E7F83-7D39-4946-B58A-B3A04AB345F9}" type="datetimeFigureOut">
              <a:rPr lang="en-US" smtClean="0"/>
              <a:t>7/21/2022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3107D8-C034-6437-8D96-B3809D8CF4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EC6D1E-9DE3-879E-12ED-A78BDD4582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A016D4-5551-4416-8479-18F9168547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2686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BB28FB-8866-4BC8-B4CD-A4F4BC02B5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190445"/>
            <a:ext cx="12192000" cy="1311017"/>
          </a:xfrm>
        </p:spPr>
        <p:txBody>
          <a:bodyPr>
            <a:noAutofit/>
          </a:bodyPr>
          <a:lstStyle/>
          <a:p>
            <a:r>
              <a:rPr lang="en-US" sz="4400" b="1" dirty="0">
                <a:latin typeface="Baskerville Old Face" panose="02020602080505020303" pitchFamily="18" charset="0"/>
              </a:rPr>
              <a:t>Neeley Analytics Initiative</a:t>
            </a:r>
            <a:br>
              <a:rPr lang="en-US" sz="4400" b="1" dirty="0">
                <a:latin typeface="Baskerville Old Face" panose="02020602080505020303" pitchFamily="18" charset="0"/>
              </a:rPr>
            </a:br>
            <a:r>
              <a:rPr lang="en-US" sz="4400" b="1" dirty="0">
                <a:latin typeface="Baskerville Old Face" panose="02020602080505020303" pitchFamily="18" charset="0"/>
              </a:rPr>
              <a:t>2022 Analytics Academy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DE628F-08D8-4E0A-AA57-3FE4A50700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728491"/>
            <a:ext cx="9144000" cy="3549009"/>
          </a:xfrm>
        </p:spPr>
        <p:txBody>
          <a:bodyPr>
            <a:normAutofit/>
          </a:bodyPr>
          <a:lstStyle/>
          <a:p>
            <a:r>
              <a:rPr lang="en-US" sz="2400" b="1" i="1" dirty="0">
                <a:solidFill>
                  <a:srgbClr val="0066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Designing an Effective Dashboard for Business</a:t>
            </a:r>
          </a:p>
          <a:p>
            <a:endParaRPr lang="en-US" sz="1500" dirty="0"/>
          </a:p>
          <a:p>
            <a:r>
              <a:rPr lang="en-US" sz="3600" dirty="0">
                <a:latin typeface="Constantia" panose="02030602050306030303" pitchFamily="18" charset="0"/>
              </a:rPr>
              <a:t>Justin B. Keeler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July 21</a:t>
            </a:r>
            <a:r>
              <a:rPr lang="en-US" baseline="30000" dirty="0"/>
              <a:t>st</a:t>
            </a:r>
            <a:r>
              <a:rPr lang="en-US" dirty="0"/>
              <a:t>, 2022</a:t>
            </a:r>
          </a:p>
        </p:txBody>
      </p:sp>
    </p:spTree>
    <p:extLst>
      <p:ext uri="{BB962C8B-B14F-4D97-AF65-F5344CB8AC3E}">
        <p14:creationId xmlns:p14="http://schemas.microsoft.com/office/powerpoint/2010/main" val="41619813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772957-C82F-F859-3188-FEC7CF6D9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Effectively including titles, labels, context</a:t>
            </a:r>
            <a:b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800" i="1" dirty="0">
                <a:solidFill>
                  <a:srgbClr val="0066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Key Points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DDDD56-BA5D-0025-07ED-7EFC604941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Titles signal and predict the content for users!</a:t>
            </a:r>
          </a:p>
          <a:p>
            <a:pPr lvl="1"/>
            <a:r>
              <a:rPr lang="en-US" dirty="0"/>
              <a:t>What does the audience want to see?</a:t>
            </a:r>
          </a:p>
          <a:p>
            <a:pPr lvl="1"/>
            <a:r>
              <a:rPr lang="en-US" dirty="0"/>
              <a:t>Think in terms of “as-is” or “cut to the chase” with titles and labels.</a:t>
            </a:r>
          </a:p>
          <a:p>
            <a:pPr marL="457200" lvl="1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dirty="0"/>
              <a:t>Appropriate titles and labels ground the data in a context!</a:t>
            </a:r>
          </a:p>
          <a:p>
            <a:pPr lvl="1"/>
            <a:r>
              <a:rPr lang="en-US" dirty="0"/>
              <a:t>How much should be contained in the titles and labels?</a:t>
            </a:r>
          </a:p>
          <a:p>
            <a:pPr lvl="1"/>
            <a:r>
              <a:rPr lang="en-US" dirty="0"/>
              <a:t>It depends, the descriptions of titles, subtitles, annotations, and labels should succinctly describe sheets and panes based on point #1.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dirty="0"/>
              <a:t>Context is paramount for interpreting a data story!</a:t>
            </a:r>
          </a:p>
          <a:p>
            <a:pPr lvl="1"/>
            <a:r>
              <a:rPr lang="en-US" dirty="0"/>
              <a:t>How does context function within the realm of analytics?</a:t>
            </a:r>
          </a:p>
          <a:p>
            <a:pPr lvl="1"/>
            <a:r>
              <a:rPr lang="en-US" dirty="0"/>
              <a:t>It gives a reference point to draw meaningful conclusions about data patterns.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460868-4D24-AABA-D7AA-E78A0CE175E8}"/>
              </a:ext>
            </a:extLst>
          </p:cNvPr>
          <p:cNvSpPr txBox="1"/>
          <p:nvPr/>
        </p:nvSpPr>
        <p:spPr>
          <a:xfrm>
            <a:off x="6416827" y="1897608"/>
            <a:ext cx="4087868" cy="1477328"/>
          </a:xfrm>
          <a:custGeom>
            <a:avLst/>
            <a:gdLst>
              <a:gd name="connsiteX0" fmla="*/ 0 w 4087868"/>
              <a:gd name="connsiteY0" fmla="*/ 0 h 1477328"/>
              <a:gd name="connsiteX1" fmla="*/ 502224 w 4087868"/>
              <a:gd name="connsiteY1" fmla="*/ 0 h 1477328"/>
              <a:gd name="connsiteX2" fmla="*/ 1045326 w 4087868"/>
              <a:gd name="connsiteY2" fmla="*/ 0 h 1477328"/>
              <a:gd name="connsiteX3" fmla="*/ 1629307 w 4087868"/>
              <a:gd name="connsiteY3" fmla="*/ 0 h 1477328"/>
              <a:gd name="connsiteX4" fmla="*/ 2090652 w 4087868"/>
              <a:gd name="connsiteY4" fmla="*/ 0 h 1477328"/>
              <a:gd name="connsiteX5" fmla="*/ 2756391 w 4087868"/>
              <a:gd name="connsiteY5" fmla="*/ 0 h 1477328"/>
              <a:gd name="connsiteX6" fmla="*/ 3299493 w 4087868"/>
              <a:gd name="connsiteY6" fmla="*/ 0 h 1477328"/>
              <a:gd name="connsiteX7" fmla="*/ 4087868 w 4087868"/>
              <a:gd name="connsiteY7" fmla="*/ 0 h 1477328"/>
              <a:gd name="connsiteX8" fmla="*/ 4087868 w 4087868"/>
              <a:gd name="connsiteY8" fmla="*/ 448123 h 1477328"/>
              <a:gd name="connsiteX9" fmla="*/ 4087868 w 4087868"/>
              <a:gd name="connsiteY9" fmla="*/ 925792 h 1477328"/>
              <a:gd name="connsiteX10" fmla="*/ 4087868 w 4087868"/>
              <a:gd name="connsiteY10" fmla="*/ 1477328 h 1477328"/>
              <a:gd name="connsiteX11" fmla="*/ 3422129 w 4087868"/>
              <a:gd name="connsiteY11" fmla="*/ 1477328 h 1477328"/>
              <a:gd name="connsiteX12" fmla="*/ 2797270 w 4087868"/>
              <a:gd name="connsiteY12" fmla="*/ 1477328 h 1477328"/>
              <a:gd name="connsiteX13" fmla="*/ 2335925 w 4087868"/>
              <a:gd name="connsiteY13" fmla="*/ 1477328 h 1477328"/>
              <a:gd name="connsiteX14" fmla="*/ 1751943 w 4087868"/>
              <a:gd name="connsiteY14" fmla="*/ 1477328 h 1477328"/>
              <a:gd name="connsiteX15" fmla="*/ 1086205 w 4087868"/>
              <a:gd name="connsiteY15" fmla="*/ 1477328 h 1477328"/>
              <a:gd name="connsiteX16" fmla="*/ 0 w 4087868"/>
              <a:gd name="connsiteY16" fmla="*/ 1477328 h 1477328"/>
              <a:gd name="connsiteX17" fmla="*/ 0 w 4087868"/>
              <a:gd name="connsiteY17" fmla="*/ 1029205 h 1477328"/>
              <a:gd name="connsiteX18" fmla="*/ 0 w 4087868"/>
              <a:gd name="connsiteY18" fmla="*/ 521989 h 1477328"/>
              <a:gd name="connsiteX19" fmla="*/ 0 w 4087868"/>
              <a:gd name="connsiteY19" fmla="*/ 0 h 1477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087868" h="1477328" fill="none" extrusionOk="0">
                <a:moveTo>
                  <a:pt x="0" y="0"/>
                </a:moveTo>
                <a:cubicBezTo>
                  <a:pt x="165535" y="-51854"/>
                  <a:pt x="394381" y="23963"/>
                  <a:pt x="502224" y="0"/>
                </a:cubicBezTo>
                <a:cubicBezTo>
                  <a:pt x="610067" y="-23963"/>
                  <a:pt x="864890" y="17983"/>
                  <a:pt x="1045326" y="0"/>
                </a:cubicBezTo>
                <a:cubicBezTo>
                  <a:pt x="1225762" y="-17983"/>
                  <a:pt x="1391273" y="28355"/>
                  <a:pt x="1629307" y="0"/>
                </a:cubicBezTo>
                <a:cubicBezTo>
                  <a:pt x="1867341" y="-28355"/>
                  <a:pt x="1992188" y="5040"/>
                  <a:pt x="2090652" y="0"/>
                </a:cubicBezTo>
                <a:cubicBezTo>
                  <a:pt x="2189116" y="-5040"/>
                  <a:pt x="2493706" y="10752"/>
                  <a:pt x="2756391" y="0"/>
                </a:cubicBezTo>
                <a:cubicBezTo>
                  <a:pt x="3019076" y="-10752"/>
                  <a:pt x="3114358" y="31958"/>
                  <a:pt x="3299493" y="0"/>
                </a:cubicBezTo>
                <a:cubicBezTo>
                  <a:pt x="3484628" y="-31958"/>
                  <a:pt x="3695891" y="33152"/>
                  <a:pt x="4087868" y="0"/>
                </a:cubicBezTo>
                <a:cubicBezTo>
                  <a:pt x="4111198" y="222041"/>
                  <a:pt x="4055885" y="333713"/>
                  <a:pt x="4087868" y="448123"/>
                </a:cubicBezTo>
                <a:cubicBezTo>
                  <a:pt x="4119851" y="562533"/>
                  <a:pt x="4063240" y="752284"/>
                  <a:pt x="4087868" y="925792"/>
                </a:cubicBezTo>
                <a:cubicBezTo>
                  <a:pt x="4112496" y="1099300"/>
                  <a:pt x="4026022" y="1287624"/>
                  <a:pt x="4087868" y="1477328"/>
                </a:cubicBezTo>
                <a:cubicBezTo>
                  <a:pt x="3917424" y="1546320"/>
                  <a:pt x="3569863" y="1452351"/>
                  <a:pt x="3422129" y="1477328"/>
                </a:cubicBezTo>
                <a:cubicBezTo>
                  <a:pt x="3274395" y="1502305"/>
                  <a:pt x="3049545" y="1453514"/>
                  <a:pt x="2797270" y="1477328"/>
                </a:cubicBezTo>
                <a:cubicBezTo>
                  <a:pt x="2544995" y="1501142"/>
                  <a:pt x="2501124" y="1453577"/>
                  <a:pt x="2335925" y="1477328"/>
                </a:cubicBezTo>
                <a:cubicBezTo>
                  <a:pt x="2170726" y="1501079"/>
                  <a:pt x="1976853" y="1431360"/>
                  <a:pt x="1751943" y="1477328"/>
                </a:cubicBezTo>
                <a:cubicBezTo>
                  <a:pt x="1527033" y="1523296"/>
                  <a:pt x="1323098" y="1446227"/>
                  <a:pt x="1086205" y="1477328"/>
                </a:cubicBezTo>
                <a:cubicBezTo>
                  <a:pt x="849312" y="1508429"/>
                  <a:pt x="525259" y="1439082"/>
                  <a:pt x="0" y="1477328"/>
                </a:cubicBezTo>
                <a:cubicBezTo>
                  <a:pt x="-26403" y="1279012"/>
                  <a:pt x="31072" y="1129437"/>
                  <a:pt x="0" y="1029205"/>
                </a:cubicBezTo>
                <a:cubicBezTo>
                  <a:pt x="-31072" y="928973"/>
                  <a:pt x="23527" y="722260"/>
                  <a:pt x="0" y="521989"/>
                </a:cubicBezTo>
                <a:cubicBezTo>
                  <a:pt x="-23527" y="321718"/>
                  <a:pt x="43997" y="260596"/>
                  <a:pt x="0" y="0"/>
                </a:cubicBezTo>
                <a:close/>
              </a:path>
              <a:path w="4087868" h="1477328" stroke="0" extrusionOk="0">
                <a:moveTo>
                  <a:pt x="0" y="0"/>
                </a:moveTo>
                <a:cubicBezTo>
                  <a:pt x="298485" y="-64894"/>
                  <a:pt x="468072" y="47183"/>
                  <a:pt x="665739" y="0"/>
                </a:cubicBezTo>
                <a:cubicBezTo>
                  <a:pt x="863406" y="-47183"/>
                  <a:pt x="1073178" y="8818"/>
                  <a:pt x="1249720" y="0"/>
                </a:cubicBezTo>
                <a:cubicBezTo>
                  <a:pt x="1426262" y="-8818"/>
                  <a:pt x="1622370" y="17473"/>
                  <a:pt x="1751943" y="0"/>
                </a:cubicBezTo>
                <a:cubicBezTo>
                  <a:pt x="1881516" y="-17473"/>
                  <a:pt x="2179100" y="46930"/>
                  <a:pt x="2335925" y="0"/>
                </a:cubicBezTo>
                <a:cubicBezTo>
                  <a:pt x="2492750" y="-46930"/>
                  <a:pt x="2749161" y="59168"/>
                  <a:pt x="3001663" y="0"/>
                </a:cubicBezTo>
                <a:cubicBezTo>
                  <a:pt x="3254165" y="-59168"/>
                  <a:pt x="3264527" y="54850"/>
                  <a:pt x="3503887" y="0"/>
                </a:cubicBezTo>
                <a:cubicBezTo>
                  <a:pt x="3743247" y="-54850"/>
                  <a:pt x="3806259" y="69090"/>
                  <a:pt x="4087868" y="0"/>
                </a:cubicBezTo>
                <a:cubicBezTo>
                  <a:pt x="4138449" y="149783"/>
                  <a:pt x="4068170" y="283113"/>
                  <a:pt x="4087868" y="492443"/>
                </a:cubicBezTo>
                <a:cubicBezTo>
                  <a:pt x="4107566" y="701773"/>
                  <a:pt x="4055815" y="822156"/>
                  <a:pt x="4087868" y="970112"/>
                </a:cubicBezTo>
                <a:cubicBezTo>
                  <a:pt x="4119921" y="1118068"/>
                  <a:pt x="4058158" y="1249093"/>
                  <a:pt x="4087868" y="1477328"/>
                </a:cubicBezTo>
                <a:cubicBezTo>
                  <a:pt x="3867732" y="1489274"/>
                  <a:pt x="3740805" y="1413700"/>
                  <a:pt x="3544766" y="1477328"/>
                </a:cubicBezTo>
                <a:cubicBezTo>
                  <a:pt x="3348727" y="1540956"/>
                  <a:pt x="3176617" y="1468316"/>
                  <a:pt x="2919906" y="1477328"/>
                </a:cubicBezTo>
                <a:cubicBezTo>
                  <a:pt x="2663195" y="1486340"/>
                  <a:pt x="2542858" y="1457571"/>
                  <a:pt x="2417682" y="1477328"/>
                </a:cubicBezTo>
                <a:cubicBezTo>
                  <a:pt x="2292506" y="1497085"/>
                  <a:pt x="2107665" y="1412758"/>
                  <a:pt x="1874579" y="1477328"/>
                </a:cubicBezTo>
                <a:cubicBezTo>
                  <a:pt x="1641493" y="1541898"/>
                  <a:pt x="1498843" y="1410412"/>
                  <a:pt x="1249720" y="1477328"/>
                </a:cubicBezTo>
                <a:cubicBezTo>
                  <a:pt x="1000597" y="1544244"/>
                  <a:pt x="748283" y="1442315"/>
                  <a:pt x="583981" y="1477328"/>
                </a:cubicBezTo>
                <a:cubicBezTo>
                  <a:pt x="419679" y="1512341"/>
                  <a:pt x="148028" y="1449458"/>
                  <a:pt x="0" y="1477328"/>
                </a:cubicBezTo>
                <a:cubicBezTo>
                  <a:pt x="-48236" y="1243461"/>
                  <a:pt x="35721" y="1145981"/>
                  <a:pt x="0" y="984885"/>
                </a:cubicBezTo>
                <a:cubicBezTo>
                  <a:pt x="-35721" y="823789"/>
                  <a:pt x="31193" y="711402"/>
                  <a:pt x="0" y="521989"/>
                </a:cubicBezTo>
                <a:cubicBezTo>
                  <a:pt x="-31193" y="332576"/>
                  <a:pt x="60594" y="137824"/>
                  <a:pt x="0" y="0"/>
                </a:cubicBezTo>
                <a:close/>
              </a:path>
            </a:pathLst>
          </a:custGeom>
          <a:solidFill>
            <a:srgbClr val="FF66CC"/>
          </a:solidFill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981765707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en-US" i="1" dirty="0"/>
              <a:t>Analytics are an art of using techniques to describe and interpret information from data. If one can’t describe the picture with titles and labels, the propensity for erroneous interpretation increases.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019165-CE04-8B7F-D040-6DCED26C006F}"/>
              </a:ext>
            </a:extLst>
          </p:cNvPr>
          <p:cNvSpPr txBox="1"/>
          <p:nvPr/>
        </p:nvSpPr>
        <p:spPr>
          <a:xfrm>
            <a:off x="1797303" y="1886864"/>
            <a:ext cx="4087868" cy="2031325"/>
          </a:xfrm>
          <a:custGeom>
            <a:avLst/>
            <a:gdLst>
              <a:gd name="connsiteX0" fmla="*/ 0 w 4087868"/>
              <a:gd name="connsiteY0" fmla="*/ 0 h 2031325"/>
              <a:gd name="connsiteX1" fmla="*/ 502224 w 4087868"/>
              <a:gd name="connsiteY1" fmla="*/ 0 h 2031325"/>
              <a:gd name="connsiteX2" fmla="*/ 963569 w 4087868"/>
              <a:gd name="connsiteY2" fmla="*/ 0 h 2031325"/>
              <a:gd name="connsiteX3" fmla="*/ 1629307 w 4087868"/>
              <a:gd name="connsiteY3" fmla="*/ 0 h 2031325"/>
              <a:gd name="connsiteX4" fmla="*/ 2172410 w 4087868"/>
              <a:gd name="connsiteY4" fmla="*/ 0 h 2031325"/>
              <a:gd name="connsiteX5" fmla="*/ 2797270 w 4087868"/>
              <a:gd name="connsiteY5" fmla="*/ 0 h 2031325"/>
              <a:gd name="connsiteX6" fmla="*/ 3258615 w 4087868"/>
              <a:gd name="connsiteY6" fmla="*/ 0 h 2031325"/>
              <a:gd name="connsiteX7" fmla="*/ 4087868 w 4087868"/>
              <a:gd name="connsiteY7" fmla="*/ 0 h 2031325"/>
              <a:gd name="connsiteX8" fmla="*/ 4087868 w 4087868"/>
              <a:gd name="connsiteY8" fmla="*/ 507831 h 2031325"/>
              <a:gd name="connsiteX9" fmla="*/ 4087868 w 4087868"/>
              <a:gd name="connsiteY9" fmla="*/ 1056289 h 2031325"/>
              <a:gd name="connsiteX10" fmla="*/ 4087868 w 4087868"/>
              <a:gd name="connsiteY10" fmla="*/ 1564120 h 2031325"/>
              <a:gd name="connsiteX11" fmla="*/ 4087868 w 4087868"/>
              <a:gd name="connsiteY11" fmla="*/ 2031325 h 2031325"/>
              <a:gd name="connsiteX12" fmla="*/ 3422129 w 4087868"/>
              <a:gd name="connsiteY12" fmla="*/ 2031325 h 2031325"/>
              <a:gd name="connsiteX13" fmla="*/ 2756391 w 4087868"/>
              <a:gd name="connsiteY13" fmla="*/ 2031325 h 2031325"/>
              <a:gd name="connsiteX14" fmla="*/ 2090652 w 4087868"/>
              <a:gd name="connsiteY14" fmla="*/ 2031325 h 2031325"/>
              <a:gd name="connsiteX15" fmla="*/ 1629307 w 4087868"/>
              <a:gd name="connsiteY15" fmla="*/ 2031325 h 2031325"/>
              <a:gd name="connsiteX16" fmla="*/ 1167962 w 4087868"/>
              <a:gd name="connsiteY16" fmla="*/ 2031325 h 2031325"/>
              <a:gd name="connsiteX17" fmla="*/ 706617 w 4087868"/>
              <a:gd name="connsiteY17" fmla="*/ 2031325 h 2031325"/>
              <a:gd name="connsiteX18" fmla="*/ 0 w 4087868"/>
              <a:gd name="connsiteY18" fmla="*/ 2031325 h 2031325"/>
              <a:gd name="connsiteX19" fmla="*/ 0 w 4087868"/>
              <a:gd name="connsiteY19" fmla="*/ 1584434 h 2031325"/>
              <a:gd name="connsiteX20" fmla="*/ 0 w 4087868"/>
              <a:gd name="connsiteY20" fmla="*/ 1056289 h 2031325"/>
              <a:gd name="connsiteX21" fmla="*/ 0 w 4087868"/>
              <a:gd name="connsiteY21" fmla="*/ 589084 h 2031325"/>
              <a:gd name="connsiteX22" fmla="*/ 0 w 4087868"/>
              <a:gd name="connsiteY22" fmla="*/ 0 h 2031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087868" h="2031325" fill="none" extrusionOk="0">
                <a:moveTo>
                  <a:pt x="0" y="0"/>
                </a:moveTo>
                <a:cubicBezTo>
                  <a:pt x="231851" y="-55821"/>
                  <a:pt x="258935" y="29686"/>
                  <a:pt x="502224" y="0"/>
                </a:cubicBezTo>
                <a:cubicBezTo>
                  <a:pt x="745513" y="-29686"/>
                  <a:pt x="865105" y="5040"/>
                  <a:pt x="963569" y="0"/>
                </a:cubicBezTo>
                <a:cubicBezTo>
                  <a:pt x="1062033" y="-5040"/>
                  <a:pt x="1369053" y="16933"/>
                  <a:pt x="1629307" y="0"/>
                </a:cubicBezTo>
                <a:cubicBezTo>
                  <a:pt x="1889561" y="-16933"/>
                  <a:pt x="1987085" y="26985"/>
                  <a:pt x="2172410" y="0"/>
                </a:cubicBezTo>
                <a:cubicBezTo>
                  <a:pt x="2357735" y="-26985"/>
                  <a:pt x="2573551" y="37416"/>
                  <a:pt x="2797270" y="0"/>
                </a:cubicBezTo>
                <a:cubicBezTo>
                  <a:pt x="3020989" y="-37416"/>
                  <a:pt x="3102748" y="16568"/>
                  <a:pt x="3258615" y="0"/>
                </a:cubicBezTo>
                <a:cubicBezTo>
                  <a:pt x="3414482" y="-16568"/>
                  <a:pt x="3832217" y="67760"/>
                  <a:pt x="4087868" y="0"/>
                </a:cubicBezTo>
                <a:cubicBezTo>
                  <a:pt x="4133194" y="232879"/>
                  <a:pt x="4056371" y="312855"/>
                  <a:pt x="4087868" y="507831"/>
                </a:cubicBezTo>
                <a:cubicBezTo>
                  <a:pt x="4119365" y="702807"/>
                  <a:pt x="4087206" y="935022"/>
                  <a:pt x="4087868" y="1056289"/>
                </a:cubicBezTo>
                <a:cubicBezTo>
                  <a:pt x="4088530" y="1177556"/>
                  <a:pt x="4052652" y="1416551"/>
                  <a:pt x="4087868" y="1564120"/>
                </a:cubicBezTo>
                <a:cubicBezTo>
                  <a:pt x="4123084" y="1711689"/>
                  <a:pt x="4077895" y="1818464"/>
                  <a:pt x="4087868" y="2031325"/>
                </a:cubicBezTo>
                <a:cubicBezTo>
                  <a:pt x="3866440" y="2047181"/>
                  <a:pt x="3626825" y="2016767"/>
                  <a:pt x="3422129" y="2031325"/>
                </a:cubicBezTo>
                <a:cubicBezTo>
                  <a:pt x="3217433" y="2045883"/>
                  <a:pt x="2993284" y="2000224"/>
                  <a:pt x="2756391" y="2031325"/>
                </a:cubicBezTo>
                <a:cubicBezTo>
                  <a:pt x="2519498" y="2062426"/>
                  <a:pt x="2273812" y="1976841"/>
                  <a:pt x="2090652" y="2031325"/>
                </a:cubicBezTo>
                <a:cubicBezTo>
                  <a:pt x="1907492" y="2085809"/>
                  <a:pt x="1741340" y="2018772"/>
                  <a:pt x="1629307" y="2031325"/>
                </a:cubicBezTo>
                <a:cubicBezTo>
                  <a:pt x="1517274" y="2043878"/>
                  <a:pt x="1357368" y="2029033"/>
                  <a:pt x="1167962" y="2031325"/>
                </a:cubicBezTo>
                <a:cubicBezTo>
                  <a:pt x="978556" y="2033617"/>
                  <a:pt x="855731" y="1992483"/>
                  <a:pt x="706617" y="2031325"/>
                </a:cubicBezTo>
                <a:cubicBezTo>
                  <a:pt x="557504" y="2070167"/>
                  <a:pt x="195889" y="1958230"/>
                  <a:pt x="0" y="2031325"/>
                </a:cubicBezTo>
                <a:cubicBezTo>
                  <a:pt x="-46220" y="1808053"/>
                  <a:pt x="3439" y="1700683"/>
                  <a:pt x="0" y="1584434"/>
                </a:cubicBezTo>
                <a:cubicBezTo>
                  <a:pt x="-3439" y="1468185"/>
                  <a:pt x="32727" y="1237709"/>
                  <a:pt x="0" y="1056289"/>
                </a:cubicBezTo>
                <a:cubicBezTo>
                  <a:pt x="-32727" y="874870"/>
                  <a:pt x="26275" y="784994"/>
                  <a:pt x="0" y="589084"/>
                </a:cubicBezTo>
                <a:cubicBezTo>
                  <a:pt x="-26275" y="393174"/>
                  <a:pt x="57368" y="241784"/>
                  <a:pt x="0" y="0"/>
                </a:cubicBezTo>
                <a:close/>
              </a:path>
              <a:path w="4087868" h="2031325" stroke="0" extrusionOk="0">
                <a:moveTo>
                  <a:pt x="0" y="0"/>
                </a:moveTo>
                <a:cubicBezTo>
                  <a:pt x="298485" y="-64894"/>
                  <a:pt x="468072" y="47183"/>
                  <a:pt x="665739" y="0"/>
                </a:cubicBezTo>
                <a:cubicBezTo>
                  <a:pt x="863406" y="-47183"/>
                  <a:pt x="1073178" y="8818"/>
                  <a:pt x="1249720" y="0"/>
                </a:cubicBezTo>
                <a:cubicBezTo>
                  <a:pt x="1426262" y="-8818"/>
                  <a:pt x="1622370" y="17473"/>
                  <a:pt x="1751943" y="0"/>
                </a:cubicBezTo>
                <a:cubicBezTo>
                  <a:pt x="1881516" y="-17473"/>
                  <a:pt x="2179100" y="46930"/>
                  <a:pt x="2335925" y="0"/>
                </a:cubicBezTo>
                <a:cubicBezTo>
                  <a:pt x="2492750" y="-46930"/>
                  <a:pt x="2749161" y="59168"/>
                  <a:pt x="3001663" y="0"/>
                </a:cubicBezTo>
                <a:cubicBezTo>
                  <a:pt x="3254165" y="-59168"/>
                  <a:pt x="3264527" y="54850"/>
                  <a:pt x="3503887" y="0"/>
                </a:cubicBezTo>
                <a:cubicBezTo>
                  <a:pt x="3743247" y="-54850"/>
                  <a:pt x="3806259" y="69090"/>
                  <a:pt x="4087868" y="0"/>
                </a:cubicBezTo>
                <a:cubicBezTo>
                  <a:pt x="4110563" y="148278"/>
                  <a:pt x="4043015" y="363008"/>
                  <a:pt x="4087868" y="507831"/>
                </a:cubicBezTo>
                <a:cubicBezTo>
                  <a:pt x="4132721" y="652654"/>
                  <a:pt x="4041692" y="830257"/>
                  <a:pt x="4087868" y="995349"/>
                </a:cubicBezTo>
                <a:cubicBezTo>
                  <a:pt x="4134044" y="1160441"/>
                  <a:pt x="4065589" y="1282964"/>
                  <a:pt x="4087868" y="1523494"/>
                </a:cubicBezTo>
                <a:cubicBezTo>
                  <a:pt x="4110147" y="1764025"/>
                  <a:pt x="4065777" y="1833158"/>
                  <a:pt x="4087868" y="2031325"/>
                </a:cubicBezTo>
                <a:cubicBezTo>
                  <a:pt x="3889289" y="2090162"/>
                  <a:pt x="3814060" y="2027620"/>
                  <a:pt x="3544766" y="2031325"/>
                </a:cubicBezTo>
                <a:cubicBezTo>
                  <a:pt x="3275472" y="2035030"/>
                  <a:pt x="3167718" y="2011568"/>
                  <a:pt x="3042542" y="2031325"/>
                </a:cubicBezTo>
                <a:cubicBezTo>
                  <a:pt x="2917366" y="2051082"/>
                  <a:pt x="2732525" y="1966755"/>
                  <a:pt x="2499439" y="2031325"/>
                </a:cubicBezTo>
                <a:cubicBezTo>
                  <a:pt x="2266353" y="2095895"/>
                  <a:pt x="2128109" y="1966774"/>
                  <a:pt x="1874579" y="2031325"/>
                </a:cubicBezTo>
                <a:cubicBezTo>
                  <a:pt x="1621049" y="2095876"/>
                  <a:pt x="1369500" y="1990216"/>
                  <a:pt x="1208841" y="2031325"/>
                </a:cubicBezTo>
                <a:cubicBezTo>
                  <a:pt x="1048182" y="2072434"/>
                  <a:pt x="717440" y="1964210"/>
                  <a:pt x="583981" y="2031325"/>
                </a:cubicBezTo>
                <a:cubicBezTo>
                  <a:pt x="450522" y="2098440"/>
                  <a:pt x="229894" y="2030094"/>
                  <a:pt x="0" y="2031325"/>
                </a:cubicBezTo>
                <a:cubicBezTo>
                  <a:pt x="-26078" y="1852492"/>
                  <a:pt x="44616" y="1721306"/>
                  <a:pt x="0" y="1584434"/>
                </a:cubicBezTo>
                <a:cubicBezTo>
                  <a:pt x="-44616" y="1447562"/>
                  <a:pt x="15313" y="1262154"/>
                  <a:pt x="0" y="1137542"/>
                </a:cubicBezTo>
                <a:cubicBezTo>
                  <a:pt x="-15313" y="1012930"/>
                  <a:pt x="21068" y="890774"/>
                  <a:pt x="0" y="670337"/>
                </a:cubicBezTo>
                <a:cubicBezTo>
                  <a:pt x="-21068" y="449900"/>
                  <a:pt x="78904" y="168465"/>
                  <a:pt x="0" y="0"/>
                </a:cubicBezTo>
                <a:close/>
              </a:path>
            </a:pathLst>
          </a:custGeom>
          <a:solidFill>
            <a:srgbClr val="00FFFF"/>
          </a:solidFill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981765707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en-US" i="1" dirty="0"/>
              <a:t>Bill Gates went so far as to write an essay in 1996 on the Microsoft website titled, “Content is king, but context is???”</a:t>
            </a:r>
          </a:p>
          <a:p>
            <a:endParaRPr lang="en-US" i="1" dirty="0"/>
          </a:p>
          <a:p>
            <a:r>
              <a:rPr lang="en-US" i="1" dirty="0"/>
              <a:t>Context gives us meaningfulness and relevance to understanding more than guess making of data patterns!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C4F8C3-C656-FF9A-8EE5-8CACAAC8DC77}"/>
              </a:ext>
            </a:extLst>
          </p:cNvPr>
          <p:cNvSpPr txBox="1"/>
          <p:nvPr/>
        </p:nvSpPr>
        <p:spPr>
          <a:xfrm>
            <a:off x="1720702" y="4564094"/>
            <a:ext cx="4893603" cy="1477328"/>
          </a:xfrm>
          <a:custGeom>
            <a:avLst/>
            <a:gdLst>
              <a:gd name="connsiteX0" fmla="*/ 0 w 4893603"/>
              <a:gd name="connsiteY0" fmla="*/ 0 h 1477328"/>
              <a:gd name="connsiteX1" fmla="*/ 641606 w 4893603"/>
              <a:gd name="connsiteY1" fmla="*/ 0 h 1477328"/>
              <a:gd name="connsiteX2" fmla="*/ 1136403 w 4893603"/>
              <a:gd name="connsiteY2" fmla="*/ 0 h 1477328"/>
              <a:gd name="connsiteX3" fmla="*/ 1729073 w 4893603"/>
              <a:gd name="connsiteY3" fmla="*/ 0 h 1477328"/>
              <a:gd name="connsiteX4" fmla="*/ 2125999 w 4893603"/>
              <a:gd name="connsiteY4" fmla="*/ 0 h 1477328"/>
              <a:gd name="connsiteX5" fmla="*/ 2767604 w 4893603"/>
              <a:gd name="connsiteY5" fmla="*/ 0 h 1477328"/>
              <a:gd name="connsiteX6" fmla="*/ 3311338 w 4893603"/>
              <a:gd name="connsiteY6" fmla="*/ 0 h 1477328"/>
              <a:gd name="connsiteX7" fmla="*/ 3806136 w 4893603"/>
              <a:gd name="connsiteY7" fmla="*/ 0 h 1477328"/>
              <a:gd name="connsiteX8" fmla="*/ 4893603 w 4893603"/>
              <a:gd name="connsiteY8" fmla="*/ 0 h 1477328"/>
              <a:gd name="connsiteX9" fmla="*/ 4893603 w 4893603"/>
              <a:gd name="connsiteY9" fmla="*/ 448123 h 1477328"/>
              <a:gd name="connsiteX10" fmla="*/ 4893603 w 4893603"/>
              <a:gd name="connsiteY10" fmla="*/ 970112 h 1477328"/>
              <a:gd name="connsiteX11" fmla="*/ 4893603 w 4893603"/>
              <a:gd name="connsiteY11" fmla="*/ 1477328 h 1477328"/>
              <a:gd name="connsiteX12" fmla="*/ 4300933 w 4893603"/>
              <a:gd name="connsiteY12" fmla="*/ 1477328 h 1477328"/>
              <a:gd name="connsiteX13" fmla="*/ 3904008 w 4893603"/>
              <a:gd name="connsiteY13" fmla="*/ 1477328 h 1477328"/>
              <a:gd name="connsiteX14" fmla="*/ 3507082 w 4893603"/>
              <a:gd name="connsiteY14" fmla="*/ 1477328 h 1477328"/>
              <a:gd name="connsiteX15" fmla="*/ 3110157 w 4893603"/>
              <a:gd name="connsiteY15" fmla="*/ 1477328 h 1477328"/>
              <a:gd name="connsiteX16" fmla="*/ 2517487 w 4893603"/>
              <a:gd name="connsiteY16" fmla="*/ 1477328 h 1477328"/>
              <a:gd name="connsiteX17" fmla="*/ 2120561 w 4893603"/>
              <a:gd name="connsiteY17" fmla="*/ 1477328 h 1477328"/>
              <a:gd name="connsiteX18" fmla="*/ 1723636 w 4893603"/>
              <a:gd name="connsiteY18" fmla="*/ 1477328 h 1477328"/>
              <a:gd name="connsiteX19" fmla="*/ 1326710 w 4893603"/>
              <a:gd name="connsiteY19" fmla="*/ 1477328 h 1477328"/>
              <a:gd name="connsiteX20" fmla="*/ 831913 w 4893603"/>
              <a:gd name="connsiteY20" fmla="*/ 1477328 h 1477328"/>
              <a:gd name="connsiteX21" fmla="*/ 0 w 4893603"/>
              <a:gd name="connsiteY21" fmla="*/ 1477328 h 1477328"/>
              <a:gd name="connsiteX22" fmla="*/ 0 w 4893603"/>
              <a:gd name="connsiteY22" fmla="*/ 984885 h 1477328"/>
              <a:gd name="connsiteX23" fmla="*/ 0 w 4893603"/>
              <a:gd name="connsiteY23" fmla="*/ 521989 h 1477328"/>
              <a:gd name="connsiteX24" fmla="*/ 0 w 4893603"/>
              <a:gd name="connsiteY24" fmla="*/ 0 h 1477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4893603" h="1477328" fill="none" extrusionOk="0">
                <a:moveTo>
                  <a:pt x="0" y="0"/>
                </a:moveTo>
                <a:cubicBezTo>
                  <a:pt x="302319" y="-36072"/>
                  <a:pt x="355883" y="43857"/>
                  <a:pt x="641606" y="0"/>
                </a:cubicBezTo>
                <a:cubicBezTo>
                  <a:pt x="927329" y="-43857"/>
                  <a:pt x="1035728" y="20816"/>
                  <a:pt x="1136403" y="0"/>
                </a:cubicBezTo>
                <a:cubicBezTo>
                  <a:pt x="1237078" y="-20816"/>
                  <a:pt x="1525845" y="40224"/>
                  <a:pt x="1729073" y="0"/>
                </a:cubicBezTo>
                <a:cubicBezTo>
                  <a:pt x="1932301" y="-40224"/>
                  <a:pt x="2030354" y="4833"/>
                  <a:pt x="2125999" y="0"/>
                </a:cubicBezTo>
                <a:cubicBezTo>
                  <a:pt x="2221644" y="-4833"/>
                  <a:pt x="2511448" y="11143"/>
                  <a:pt x="2767604" y="0"/>
                </a:cubicBezTo>
                <a:cubicBezTo>
                  <a:pt x="3023761" y="-11143"/>
                  <a:pt x="3089312" y="35289"/>
                  <a:pt x="3311338" y="0"/>
                </a:cubicBezTo>
                <a:cubicBezTo>
                  <a:pt x="3533364" y="-35289"/>
                  <a:pt x="3666159" y="52589"/>
                  <a:pt x="3806136" y="0"/>
                </a:cubicBezTo>
                <a:cubicBezTo>
                  <a:pt x="3946113" y="-52589"/>
                  <a:pt x="4495968" y="63026"/>
                  <a:pt x="4893603" y="0"/>
                </a:cubicBezTo>
                <a:cubicBezTo>
                  <a:pt x="4935282" y="220826"/>
                  <a:pt x="4885286" y="290709"/>
                  <a:pt x="4893603" y="448123"/>
                </a:cubicBezTo>
                <a:cubicBezTo>
                  <a:pt x="4901920" y="605537"/>
                  <a:pt x="4856712" y="734130"/>
                  <a:pt x="4893603" y="970112"/>
                </a:cubicBezTo>
                <a:cubicBezTo>
                  <a:pt x="4930494" y="1206094"/>
                  <a:pt x="4864649" y="1309132"/>
                  <a:pt x="4893603" y="1477328"/>
                </a:cubicBezTo>
                <a:cubicBezTo>
                  <a:pt x="4612634" y="1522089"/>
                  <a:pt x="4592127" y="1412004"/>
                  <a:pt x="4300933" y="1477328"/>
                </a:cubicBezTo>
                <a:cubicBezTo>
                  <a:pt x="4009739" y="1542652"/>
                  <a:pt x="4044533" y="1449852"/>
                  <a:pt x="3904008" y="1477328"/>
                </a:cubicBezTo>
                <a:cubicBezTo>
                  <a:pt x="3763483" y="1504804"/>
                  <a:pt x="3650944" y="1455170"/>
                  <a:pt x="3507082" y="1477328"/>
                </a:cubicBezTo>
                <a:cubicBezTo>
                  <a:pt x="3363220" y="1499486"/>
                  <a:pt x="3210241" y="1435107"/>
                  <a:pt x="3110157" y="1477328"/>
                </a:cubicBezTo>
                <a:cubicBezTo>
                  <a:pt x="3010074" y="1519549"/>
                  <a:pt x="2721225" y="1448874"/>
                  <a:pt x="2517487" y="1477328"/>
                </a:cubicBezTo>
                <a:cubicBezTo>
                  <a:pt x="2313749" y="1505782"/>
                  <a:pt x="2227944" y="1436715"/>
                  <a:pt x="2120561" y="1477328"/>
                </a:cubicBezTo>
                <a:cubicBezTo>
                  <a:pt x="2013178" y="1517941"/>
                  <a:pt x="1905485" y="1459570"/>
                  <a:pt x="1723636" y="1477328"/>
                </a:cubicBezTo>
                <a:cubicBezTo>
                  <a:pt x="1541788" y="1495086"/>
                  <a:pt x="1461357" y="1445825"/>
                  <a:pt x="1326710" y="1477328"/>
                </a:cubicBezTo>
                <a:cubicBezTo>
                  <a:pt x="1192063" y="1508831"/>
                  <a:pt x="1052261" y="1441014"/>
                  <a:pt x="831913" y="1477328"/>
                </a:cubicBezTo>
                <a:cubicBezTo>
                  <a:pt x="611565" y="1513642"/>
                  <a:pt x="180148" y="1433853"/>
                  <a:pt x="0" y="1477328"/>
                </a:cubicBezTo>
                <a:cubicBezTo>
                  <a:pt x="-25279" y="1269692"/>
                  <a:pt x="31506" y="1113167"/>
                  <a:pt x="0" y="984885"/>
                </a:cubicBezTo>
                <a:cubicBezTo>
                  <a:pt x="-31506" y="856603"/>
                  <a:pt x="42684" y="640558"/>
                  <a:pt x="0" y="521989"/>
                </a:cubicBezTo>
                <a:cubicBezTo>
                  <a:pt x="-42684" y="403420"/>
                  <a:pt x="32031" y="169432"/>
                  <a:pt x="0" y="0"/>
                </a:cubicBezTo>
                <a:close/>
              </a:path>
              <a:path w="4893603" h="1477328" stroke="0" extrusionOk="0">
                <a:moveTo>
                  <a:pt x="0" y="0"/>
                </a:moveTo>
                <a:cubicBezTo>
                  <a:pt x="214619" y="-62004"/>
                  <a:pt x="411351" y="63429"/>
                  <a:pt x="641606" y="0"/>
                </a:cubicBezTo>
                <a:cubicBezTo>
                  <a:pt x="871861" y="-63429"/>
                  <a:pt x="932280" y="65171"/>
                  <a:pt x="1185339" y="0"/>
                </a:cubicBezTo>
                <a:cubicBezTo>
                  <a:pt x="1438398" y="-65171"/>
                  <a:pt x="1455587" y="9764"/>
                  <a:pt x="1631201" y="0"/>
                </a:cubicBezTo>
                <a:cubicBezTo>
                  <a:pt x="1806815" y="-9764"/>
                  <a:pt x="2036177" y="60968"/>
                  <a:pt x="2174935" y="0"/>
                </a:cubicBezTo>
                <a:cubicBezTo>
                  <a:pt x="2313693" y="-60968"/>
                  <a:pt x="2641977" y="30605"/>
                  <a:pt x="2816540" y="0"/>
                </a:cubicBezTo>
                <a:cubicBezTo>
                  <a:pt x="2991103" y="-30605"/>
                  <a:pt x="3158720" y="51005"/>
                  <a:pt x="3262402" y="0"/>
                </a:cubicBezTo>
                <a:cubicBezTo>
                  <a:pt x="3366084" y="-51005"/>
                  <a:pt x="3523853" y="14943"/>
                  <a:pt x="3659328" y="0"/>
                </a:cubicBezTo>
                <a:cubicBezTo>
                  <a:pt x="3794803" y="-14943"/>
                  <a:pt x="4006086" y="6087"/>
                  <a:pt x="4203061" y="0"/>
                </a:cubicBezTo>
                <a:cubicBezTo>
                  <a:pt x="4400036" y="-6087"/>
                  <a:pt x="4564091" y="27979"/>
                  <a:pt x="4893603" y="0"/>
                </a:cubicBezTo>
                <a:cubicBezTo>
                  <a:pt x="4934062" y="155736"/>
                  <a:pt x="4863893" y="278981"/>
                  <a:pt x="4893603" y="507216"/>
                </a:cubicBezTo>
                <a:cubicBezTo>
                  <a:pt x="4923313" y="735451"/>
                  <a:pt x="4890940" y="884316"/>
                  <a:pt x="4893603" y="984885"/>
                </a:cubicBezTo>
                <a:cubicBezTo>
                  <a:pt x="4896266" y="1085454"/>
                  <a:pt x="4848946" y="1242047"/>
                  <a:pt x="4893603" y="1477328"/>
                </a:cubicBezTo>
                <a:cubicBezTo>
                  <a:pt x="4636394" y="1542253"/>
                  <a:pt x="4427406" y="1459265"/>
                  <a:pt x="4300933" y="1477328"/>
                </a:cubicBezTo>
                <a:cubicBezTo>
                  <a:pt x="4174460" y="1495391"/>
                  <a:pt x="3992640" y="1454383"/>
                  <a:pt x="3806136" y="1477328"/>
                </a:cubicBezTo>
                <a:cubicBezTo>
                  <a:pt x="3619632" y="1500273"/>
                  <a:pt x="3504538" y="1454663"/>
                  <a:pt x="3213466" y="1477328"/>
                </a:cubicBezTo>
                <a:cubicBezTo>
                  <a:pt x="2922394" y="1499993"/>
                  <a:pt x="2767390" y="1451947"/>
                  <a:pt x="2571860" y="1477328"/>
                </a:cubicBezTo>
                <a:cubicBezTo>
                  <a:pt x="2376330" y="1502709"/>
                  <a:pt x="2187659" y="1437886"/>
                  <a:pt x="1979191" y="1477328"/>
                </a:cubicBezTo>
                <a:cubicBezTo>
                  <a:pt x="1770723" y="1516770"/>
                  <a:pt x="1655762" y="1425458"/>
                  <a:pt x="1435457" y="1477328"/>
                </a:cubicBezTo>
                <a:cubicBezTo>
                  <a:pt x="1215152" y="1529198"/>
                  <a:pt x="1193428" y="1461462"/>
                  <a:pt x="1038531" y="1477328"/>
                </a:cubicBezTo>
                <a:cubicBezTo>
                  <a:pt x="883634" y="1493194"/>
                  <a:pt x="664180" y="1413140"/>
                  <a:pt x="494798" y="1477328"/>
                </a:cubicBezTo>
                <a:cubicBezTo>
                  <a:pt x="325416" y="1541516"/>
                  <a:pt x="210768" y="1433802"/>
                  <a:pt x="0" y="1477328"/>
                </a:cubicBezTo>
                <a:cubicBezTo>
                  <a:pt x="-57100" y="1319659"/>
                  <a:pt x="27233" y="1083117"/>
                  <a:pt x="0" y="955339"/>
                </a:cubicBezTo>
                <a:cubicBezTo>
                  <a:pt x="-27233" y="827561"/>
                  <a:pt x="52178" y="698332"/>
                  <a:pt x="0" y="492443"/>
                </a:cubicBezTo>
                <a:cubicBezTo>
                  <a:pt x="-52178" y="286554"/>
                  <a:pt x="20757" y="223124"/>
                  <a:pt x="0" y="0"/>
                </a:cubicBezTo>
                <a:close/>
              </a:path>
            </a:pathLst>
          </a:custGeom>
          <a:solidFill>
            <a:srgbClr val="00FF00"/>
          </a:solidFill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981765707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en-US" i="1" dirty="0"/>
              <a:t>Typically, context is comprised of four ingredients:</a:t>
            </a:r>
          </a:p>
          <a:p>
            <a:pPr marL="342900" indent="-342900">
              <a:buAutoNum type="arabicParenR"/>
            </a:pPr>
            <a:r>
              <a:rPr lang="en-US" i="1" dirty="0"/>
              <a:t>Context of audience</a:t>
            </a:r>
          </a:p>
          <a:p>
            <a:pPr marL="342900" indent="-342900">
              <a:buAutoNum type="arabicParenR"/>
            </a:pPr>
            <a:r>
              <a:rPr lang="en-US" i="1" dirty="0"/>
              <a:t>Context of data</a:t>
            </a:r>
          </a:p>
          <a:p>
            <a:pPr marL="342900" indent="-342900">
              <a:buAutoNum type="arabicParenR"/>
            </a:pPr>
            <a:r>
              <a:rPr lang="en-US" i="1" dirty="0"/>
              <a:t>Context of presentation</a:t>
            </a:r>
          </a:p>
          <a:p>
            <a:pPr marL="342900" indent="-342900">
              <a:buAutoNum type="arabicParenR"/>
            </a:pPr>
            <a:r>
              <a:rPr lang="en-US" i="1" dirty="0"/>
              <a:t>Context of structure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2671E1-192F-CC3E-6FDD-D35B14AE04FC}"/>
              </a:ext>
            </a:extLst>
          </p:cNvPr>
          <p:cNvSpPr txBox="1"/>
          <p:nvPr/>
        </p:nvSpPr>
        <p:spPr>
          <a:xfrm>
            <a:off x="7600555" y="3630553"/>
            <a:ext cx="2920362" cy="2862322"/>
          </a:xfrm>
          <a:custGeom>
            <a:avLst/>
            <a:gdLst>
              <a:gd name="connsiteX0" fmla="*/ 0 w 2920362"/>
              <a:gd name="connsiteY0" fmla="*/ 0 h 2862322"/>
              <a:gd name="connsiteX1" fmla="*/ 642480 w 2920362"/>
              <a:gd name="connsiteY1" fmla="*/ 0 h 2862322"/>
              <a:gd name="connsiteX2" fmla="*/ 1197348 w 2920362"/>
              <a:gd name="connsiteY2" fmla="*/ 0 h 2862322"/>
              <a:gd name="connsiteX3" fmla="*/ 1839828 w 2920362"/>
              <a:gd name="connsiteY3" fmla="*/ 0 h 2862322"/>
              <a:gd name="connsiteX4" fmla="*/ 2920362 w 2920362"/>
              <a:gd name="connsiteY4" fmla="*/ 0 h 2862322"/>
              <a:gd name="connsiteX5" fmla="*/ 2920362 w 2920362"/>
              <a:gd name="connsiteY5" fmla="*/ 629711 h 2862322"/>
              <a:gd name="connsiteX6" fmla="*/ 2920362 w 2920362"/>
              <a:gd name="connsiteY6" fmla="*/ 1116306 h 2862322"/>
              <a:gd name="connsiteX7" fmla="*/ 2920362 w 2920362"/>
              <a:gd name="connsiteY7" fmla="*/ 1660147 h 2862322"/>
              <a:gd name="connsiteX8" fmla="*/ 2920362 w 2920362"/>
              <a:gd name="connsiteY8" fmla="*/ 2232611 h 2862322"/>
              <a:gd name="connsiteX9" fmla="*/ 2920362 w 2920362"/>
              <a:gd name="connsiteY9" fmla="*/ 2862322 h 2862322"/>
              <a:gd name="connsiteX10" fmla="*/ 2365493 w 2920362"/>
              <a:gd name="connsiteY10" fmla="*/ 2862322 h 2862322"/>
              <a:gd name="connsiteX11" fmla="*/ 1810624 w 2920362"/>
              <a:gd name="connsiteY11" fmla="*/ 2862322 h 2862322"/>
              <a:gd name="connsiteX12" fmla="*/ 1255756 w 2920362"/>
              <a:gd name="connsiteY12" fmla="*/ 2862322 h 2862322"/>
              <a:gd name="connsiteX13" fmla="*/ 700887 w 2920362"/>
              <a:gd name="connsiteY13" fmla="*/ 2862322 h 2862322"/>
              <a:gd name="connsiteX14" fmla="*/ 0 w 2920362"/>
              <a:gd name="connsiteY14" fmla="*/ 2862322 h 2862322"/>
              <a:gd name="connsiteX15" fmla="*/ 0 w 2920362"/>
              <a:gd name="connsiteY15" fmla="*/ 2232611 h 2862322"/>
              <a:gd name="connsiteX16" fmla="*/ 0 w 2920362"/>
              <a:gd name="connsiteY16" fmla="*/ 1717393 h 2862322"/>
              <a:gd name="connsiteX17" fmla="*/ 0 w 2920362"/>
              <a:gd name="connsiteY17" fmla="*/ 1116306 h 2862322"/>
              <a:gd name="connsiteX18" fmla="*/ 0 w 2920362"/>
              <a:gd name="connsiteY18" fmla="*/ 515218 h 2862322"/>
              <a:gd name="connsiteX19" fmla="*/ 0 w 2920362"/>
              <a:gd name="connsiteY19" fmla="*/ 0 h 2862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920362" h="2862322" fill="none" extrusionOk="0">
                <a:moveTo>
                  <a:pt x="0" y="0"/>
                </a:moveTo>
                <a:cubicBezTo>
                  <a:pt x="198234" y="-36583"/>
                  <a:pt x="403896" y="53843"/>
                  <a:pt x="642480" y="0"/>
                </a:cubicBezTo>
                <a:cubicBezTo>
                  <a:pt x="881064" y="-53843"/>
                  <a:pt x="1053668" y="6574"/>
                  <a:pt x="1197348" y="0"/>
                </a:cubicBezTo>
                <a:cubicBezTo>
                  <a:pt x="1341028" y="-6574"/>
                  <a:pt x="1550541" y="20267"/>
                  <a:pt x="1839828" y="0"/>
                </a:cubicBezTo>
                <a:cubicBezTo>
                  <a:pt x="2129115" y="-20267"/>
                  <a:pt x="2577091" y="64323"/>
                  <a:pt x="2920362" y="0"/>
                </a:cubicBezTo>
                <a:cubicBezTo>
                  <a:pt x="2949133" y="278277"/>
                  <a:pt x="2850724" y="368896"/>
                  <a:pt x="2920362" y="629711"/>
                </a:cubicBezTo>
                <a:cubicBezTo>
                  <a:pt x="2990000" y="890526"/>
                  <a:pt x="2917056" y="992846"/>
                  <a:pt x="2920362" y="1116306"/>
                </a:cubicBezTo>
                <a:cubicBezTo>
                  <a:pt x="2923668" y="1239766"/>
                  <a:pt x="2908186" y="1413190"/>
                  <a:pt x="2920362" y="1660147"/>
                </a:cubicBezTo>
                <a:cubicBezTo>
                  <a:pt x="2932538" y="1907104"/>
                  <a:pt x="2885111" y="2026521"/>
                  <a:pt x="2920362" y="2232611"/>
                </a:cubicBezTo>
                <a:cubicBezTo>
                  <a:pt x="2955613" y="2438701"/>
                  <a:pt x="2862337" y="2671901"/>
                  <a:pt x="2920362" y="2862322"/>
                </a:cubicBezTo>
                <a:cubicBezTo>
                  <a:pt x="2732406" y="2907028"/>
                  <a:pt x="2557463" y="2834184"/>
                  <a:pt x="2365493" y="2862322"/>
                </a:cubicBezTo>
                <a:cubicBezTo>
                  <a:pt x="2173523" y="2890460"/>
                  <a:pt x="2078941" y="2855857"/>
                  <a:pt x="1810624" y="2862322"/>
                </a:cubicBezTo>
                <a:cubicBezTo>
                  <a:pt x="1542307" y="2868787"/>
                  <a:pt x="1368184" y="2853137"/>
                  <a:pt x="1255756" y="2862322"/>
                </a:cubicBezTo>
                <a:cubicBezTo>
                  <a:pt x="1143328" y="2871507"/>
                  <a:pt x="922432" y="2857788"/>
                  <a:pt x="700887" y="2862322"/>
                </a:cubicBezTo>
                <a:cubicBezTo>
                  <a:pt x="479342" y="2866856"/>
                  <a:pt x="189507" y="2842341"/>
                  <a:pt x="0" y="2862322"/>
                </a:cubicBezTo>
                <a:cubicBezTo>
                  <a:pt x="-24010" y="2709476"/>
                  <a:pt x="73495" y="2545005"/>
                  <a:pt x="0" y="2232611"/>
                </a:cubicBezTo>
                <a:cubicBezTo>
                  <a:pt x="-73495" y="1920217"/>
                  <a:pt x="29210" y="1824570"/>
                  <a:pt x="0" y="1717393"/>
                </a:cubicBezTo>
                <a:cubicBezTo>
                  <a:pt x="-29210" y="1610216"/>
                  <a:pt x="44830" y="1244620"/>
                  <a:pt x="0" y="1116306"/>
                </a:cubicBezTo>
                <a:cubicBezTo>
                  <a:pt x="-44830" y="987992"/>
                  <a:pt x="55743" y="773839"/>
                  <a:pt x="0" y="515218"/>
                </a:cubicBezTo>
                <a:cubicBezTo>
                  <a:pt x="-55743" y="256597"/>
                  <a:pt x="15136" y="117448"/>
                  <a:pt x="0" y="0"/>
                </a:cubicBezTo>
                <a:close/>
              </a:path>
              <a:path w="2920362" h="2862322" stroke="0" extrusionOk="0">
                <a:moveTo>
                  <a:pt x="0" y="0"/>
                </a:moveTo>
                <a:cubicBezTo>
                  <a:pt x="255118" y="-22950"/>
                  <a:pt x="384231" y="6"/>
                  <a:pt x="525665" y="0"/>
                </a:cubicBezTo>
                <a:cubicBezTo>
                  <a:pt x="667099" y="-6"/>
                  <a:pt x="910482" y="41385"/>
                  <a:pt x="1051330" y="0"/>
                </a:cubicBezTo>
                <a:cubicBezTo>
                  <a:pt x="1192178" y="-41385"/>
                  <a:pt x="1364138" y="30926"/>
                  <a:pt x="1606199" y="0"/>
                </a:cubicBezTo>
                <a:cubicBezTo>
                  <a:pt x="1848260" y="-30926"/>
                  <a:pt x="2026739" y="47092"/>
                  <a:pt x="2161068" y="0"/>
                </a:cubicBezTo>
                <a:cubicBezTo>
                  <a:pt x="2295397" y="-47092"/>
                  <a:pt x="2717184" y="64697"/>
                  <a:pt x="2920362" y="0"/>
                </a:cubicBezTo>
                <a:cubicBezTo>
                  <a:pt x="2934865" y="166199"/>
                  <a:pt x="2877527" y="253218"/>
                  <a:pt x="2920362" y="486595"/>
                </a:cubicBezTo>
                <a:cubicBezTo>
                  <a:pt x="2963197" y="719973"/>
                  <a:pt x="2920016" y="808014"/>
                  <a:pt x="2920362" y="1087682"/>
                </a:cubicBezTo>
                <a:cubicBezTo>
                  <a:pt x="2920708" y="1367350"/>
                  <a:pt x="2897816" y="1446453"/>
                  <a:pt x="2920362" y="1717393"/>
                </a:cubicBezTo>
                <a:cubicBezTo>
                  <a:pt x="2942908" y="1988333"/>
                  <a:pt x="2872265" y="2008750"/>
                  <a:pt x="2920362" y="2203988"/>
                </a:cubicBezTo>
                <a:cubicBezTo>
                  <a:pt x="2968459" y="2399227"/>
                  <a:pt x="2850166" y="2710258"/>
                  <a:pt x="2920362" y="2862322"/>
                </a:cubicBezTo>
                <a:cubicBezTo>
                  <a:pt x="2817012" y="2873271"/>
                  <a:pt x="2666191" y="2808698"/>
                  <a:pt x="2423900" y="2862322"/>
                </a:cubicBezTo>
                <a:cubicBezTo>
                  <a:pt x="2181609" y="2915946"/>
                  <a:pt x="2002947" y="2851320"/>
                  <a:pt x="1839828" y="2862322"/>
                </a:cubicBezTo>
                <a:cubicBezTo>
                  <a:pt x="1676709" y="2873324"/>
                  <a:pt x="1502859" y="2790135"/>
                  <a:pt x="1226552" y="2862322"/>
                </a:cubicBezTo>
                <a:cubicBezTo>
                  <a:pt x="950245" y="2934509"/>
                  <a:pt x="901176" y="2840554"/>
                  <a:pt x="730090" y="2862322"/>
                </a:cubicBezTo>
                <a:cubicBezTo>
                  <a:pt x="559004" y="2884090"/>
                  <a:pt x="270846" y="2810883"/>
                  <a:pt x="0" y="2862322"/>
                </a:cubicBezTo>
                <a:cubicBezTo>
                  <a:pt x="-3001" y="2573347"/>
                  <a:pt x="42841" y="2439765"/>
                  <a:pt x="0" y="2261234"/>
                </a:cubicBezTo>
                <a:cubicBezTo>
                  <a:pt x="-42841" y="2082703"/>
                  <a:pt x="48973" y="1961496"/>
                  <a:pt x="0" y="1774640"/>
                </a:cubicBezTo>
                <a:cubicBezTo>
                  <a:pt x="-48973" y="1587784"/>
                  <a:pt x="49330" y="1373089"/>
                  <a:pt x="0" y="1202175"/>
                </a:cubicBezTo>
                <a:cubicBezTo>
                  <a:pt x="-49330" y="1031262"/>
                  <a:pt x="41724" y="867619"/>
                  <a:pt x="0" y="658334"/>
                </a:cubicBezTo>
                <a:cubicBezTo>
                  <a:pt x="-41724" y="449049"/>
                  <a:pt x="49821" y="292517"/>
                  <a:pt x="0" y="0"/>
                </a:cubicBezTo>
                <a:close/>
              </a:path>
            </a:pathLst>
          </a:custGeom>
          <a:solidFill>
            <a:srgbClr val="FF9966"/>
          </a:solidFill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42540452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en-US" i="1" dirty="0"/>
              <a:t>Without context, establishing a connection with the audience will be about as effective as showing up at a formal ballroom event wearing a swimming suit while everyone else is wearing suits and evening dresses.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5133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3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20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199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20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199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20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199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20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199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20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199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20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199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20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199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20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199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200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199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2D298-9FAD-BE7A-7E5F-0BBF99E24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Effectively including titles, labels, context</a:t>
            </a:r>
            <a:b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800" i="1" dirty="0">
                <a:solidFill>
                  <a:srgbClr val="0066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Illustrative Examples: “As-is”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F880BA6-0E44-C700-7AFA-F74AB04F48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096000" y="2353586"/>
            <a:ext cx="5257800" cy="413928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A8352B0-D488-3D4D-0AD7-C6A634ED22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8690" y="2514599"/>
            <a:ext cx="4914853" cy="380616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FA4F3BB-B9C5-802B-E441-4673F84061B7}"/>
              </a:ext>
            </a:extLst>
          </p:cNvPr>
          <p:cNvSpPr txBox="1"/>
          <p:nvPr/>
        </p:nvSpPr>
        <p:spPr>
          <a:xfrm>
            <a:off x="838199" y="1591973"/>
            <a:ext cx="5015345" cy="646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Concept: Consultants hired to find the best place </a:t>
            </a:r>
            <a:r>
              <a:rPr lang="en-US"/>
              <a:t>to purchase </a:t>
            </a:r>
            <a:r>
              <a:rPr lang="en-US" dirty="0"/>
              <a:t>an </a:t>
            </a:r>
            <a:r>
              <a:rPr lang="en-US" dirty="0" err="1"/>
              <a:t>AirBNB</a:t>
            </a:r>
            <a:r>
              <a:rPr lang="en-US" dirty="0"/>
              <a:t> for investment purposes.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75CF03-D57F-45C1-68F7-39C96B56C256}"/>
              </a:ext>
            </a:extLst>
          </p:cNvPr>
          <p:cNvSpPr txBox="1"/>
          <p:nvPr/>
        </p:nvSpPr>
        <p:spPr>
          <a:xfrm>
            <a:off x="6096000" y="1591972"/>
            <a:ext cx="5285509" cy="64633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Concept: Consultants to help young couples who want to get married, buy a house and don’t live broke.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722409-72B0-A8DF-8DD3-CE8149B259F7}"/>
              </a:ext>
            </a:extLst>
          </p:cNvPr>
          <p:cNvSpPr txBox="1"/>
          <p:nvPr/>
        </p:nvSpPr>
        <p:spPr>
          <a:xfrm>
            <a:off x="302674" y="2964981"/>
            <a:ext cx="2036618" cy="1200329"/>
          </a:xfrm>
          <a:prstGeom prst="rect">
            <a:avLst/>
          </a:prstGeom>
          <a:solidFill>
            <a:schemeClr val="accent4">
              <a:lumMod val="20000"/>
              <a:lumOff val="80000"/>
              <a:alpha val="38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Suggestions:</a:t>
            </a:r>
          </a:p>
          <a:p>
            <a:r>
              <a:rPr lang="en-US" dirty="0"/>
              <a:t>     Las Vegas, NV</a:t>
            </a:r>
          </a:p>
          <a:p>
            <a:r>
              <a:rPr lang="en-US" dirty="0"/>
              <a:t>     Austin, TX</a:t>
            </a:r>
          </a:p>
          <a:p>
            <a:r>
              <a:rPr lang="en-US" dirty="0"/>
              <a:t>     Nashville, TN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B8379A-AC99-C441-C9B2-52AC5DCF5FD1}"/>
              </a:ext>
            </a:extLst>
          </p:cNvPr>
          <p:cNvSpPr txBox="1"/>
          <p:nvPr/>
        </p:nvSpPr>
        <p:spPr>
          <a:xfrm>
            <a:off x="6096000" y="3141984"/>
            <a:ext cx="1501092" cy="646331"/>
          </a:xfrm>
          <a:prstGeom prst="rect">
            <a:avLst/>
          </a:prstGeom>
          <a:solidFill>
            <a:schemeClr val="accent1">
              <a:lumMod val="20000"/>
              <a:lumOff val="80000"/>
              <a:alpha val="38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Suggestion:</a:t>
            </a:r>
          </a:p>
          <a:p>
            <a:pPr algn="ctr"/>
            <a:r>
              <a:rPr lang="en-US" dirty="0"/>
              <a:t>     Texas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C68E80-C341-237C-5261-129FF364DF82}"/>
              </a:ext>
            </a:extLst>
          </p:cNvPr>
          <p:cNvSpPr txBox="1"/>
          <p:nvPr/>
        </p:nvSpPr>
        <p:spPr>
          <a:xfrm>
            <a:off x="10151918" y="5791755"/>
            <a:ext cx="1569028" cy="338554"/>
          </a:xfrm>
          <a:prstGeom prst="rect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Annotation?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538A825-BF87-6758-479B-8EE6BCA51B50}"/>
              </a:ext>
            </a:extLst>
          </p:cNvPr>
          <p:cNvCxnSpPr>
            <a:cxnSpLocks/>
          </p:cNvCxnSpPr>
          <p:nvPr/>
        </p:nvCxnSpPr>
        <p:spPr>
          <a:xfrm flipH="1" flipV="1">
            <a:off x="10245436" y="5008418"/>
            <a:ext cx="690996" cy="78333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5BED6E9-AD14-6258-F2BB-6CFC2FF80603}"/>
              </a:ext>
            </a:extLst>
          </p:cNvPr>
          <p:cNvSpPr txBox="1"/>
          <p:nvPr/>
        </p:nvSpPr>
        <p:spPr>
          <a:xfrm>
            <a:off x="5069029" y="3903598"/>
            <a:ext cx="1569028" cy="338554"/>
          </a:xfrm>
          <a:prstGeom prst="rect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Semi-saturated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4CCE490-51D1-4A51-3B9E-DE9B87291C97}"/>
              </a:ext>
            </a:extLst>
          </p:cNvPr>
          <p:cNvCxnSpPr>
            <a:cxnSpLocks/>
            <a:stCxn id="15" idx="2"/>
          </p:cNvCxnSpPr>
          <p:nvPr/>
        </p:nvCxnSpPr>
        <p:spPr>
          <a:xfrm>
            <a:off x="5853543" y="4242152"/>
            <a:ext cx="1368139" cy="121145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B4DA78B-6F7E-E167-BA97-EDB4A66CC9DF}"/>
              </a:ext>
            </a:extLst>
          </p:cNvPr>
          <p:cNvSpPr txBox="1"/>
          <p:nvPr/>
        </p:nvSpPr>
        <p:spPr>
          <a:xfrm>
            <a:off x="2581748" y="2813981"/>
            <a:ext cx="1855169" cy="338554"/>
          </a:xfrm>
          <a:prstGeom prst="rect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Careful usage of red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6CA64C8-232F-5A10-9017-B4D3A9C4E28F}"/>
              </a:ext>
            </a:extLst>
          </p:cNvPr>
          <p:cNvCxnSpPr>
            <a:cxnSpLocks/>
            <a:stCxn id="19" idx="2"/>
          </p:cNvCxnSpPr>
          <p:nvPr/>
        </p:nvCxnSpPr>
        <p:spPr>
          <a:xfrm flipH="1">
            <a:off x="1721425" y="3152535"/>
            <a:ext cx="1787908" cy="15857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4213502A-B1AC-870C-ADB9-CFC6EB831E12}"/>
              </a:ext>
            </a:extLst>
          </p:cNvPr>
          <p:cNvSpPr txBox="1"/>
          <p:nvPr/>
        </p:nvSpPr>
        <p:spPr>
          <a:xfrm>
            <a:off x="271457" y="6215930"/>
            <a:ext cx="1569028" cy="584775"/>
          </a:xfrm>
          <a:prstGeom prst="rect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Descriptive subtitles missing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1E257DC-24B9-82DF-C5E8-FBAE9AF8D0A7}"/>
              </a:ext>
            </a:extLst>
          </p:cNvPr>
          <p:cNvCxnSpPr>
            <a:cxnSpLocks/>
            <a:stCxn id="23" idx="3"/>
          </p:cNvCxnSpPr>
          <p:nvPr/>
        </p:nvCxnSpPr>
        <p:spPr>
          <a:xfrm flipV="1">
            <a:off x="1840485" y="4630210"/>
            <a:ext cx="1839191" cy="187810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E03C2A6-0DFA-4389-A4D7-59FE91461A7D}"/>
              </a:ext>
            </a:extLst>
          </p:cNvPr>
          <p:cNvCxnSpPr>
            <a:cxnSpLocks/>
            <a:stCxn id="3" idx="0"/>
          </p:cNvCxnSpPr>
          <p:nvPr/>
        </p:nvCxnSpPr>
        <p:spPr>
          <a:xfrm flipH="1" flipV="1">
            <a:off x="8312727" y="3565145"/>
            <a:ext cx="2623705" cy="222661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84EA82E-E6BE-F504-9038-48B45FAF396E}"/>
              </a:ext>
            </a:extLst>
          </p:cNvPr>
          <p:cNvCxnSpPr>
            <a:cxnSpLocks/>
            <a:stCxn id="23" idx="3"/>
          </p:cNvCxnSpPr>
          <p:nvPr/>
        </p:nvCxnSpPr>
        <p:spPr>
          <a:xfrm flipV="1">
            <a:off x="1840485" y="4847881"/>
            <a:ext cx="4368083" cy="166043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5241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53" presetClass="entr" presetSubtype="16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5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250"/>
                            </p:stCondLst>
                            <p:childTnLst>
                              <p:par>
                                <p:cTn id="27" presetID="53" presetClass="entr" presetSubtype="16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250"/>
                            </p:stCondLst>
                            <p:childTnLst>
                              <p:par>
                                <p:cTn id="33" presetID="22" presetClass="entr" presetSubtype="4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250"/>
                            </p:stCondLst>
                            <p:childTnLst>
                              <p:par>
                                <p:cTn id="37" presetID="53" presetClass="entr" presetSubtype="16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250"/>
                            </p:stCondLst>
                            <p:childTnLst>
                              <p:par>
                                <p:cTn id="48" presetID="14" presetClass="entr" presetSubtype="1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0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6250"/>
                            </p:stCondLst>
                            <p:childTnLst>
                              <p:par>
                                <p:cTn id="52" presetID="53" presetClass="entr" presetSubtype="16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5" grpId="0" animBg="1"/>
      <p:bldP spid="19" grpId="0" animBg="1"/>
      <p:bldP spid="2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2D298-9FAD-BE7A-7E5F-0BBF99E24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Effectively including titles, labels, context</a:t>
            </a:r>
            <a:b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800" i="1" dirty="0">
                <a:solidFill>
                  <a:srgbClr val="0066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Illustrative Example 2: “Cut to the chase”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F2522535-58D2-9841-18D5-7801EDB332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455123"/>
            <a:ext cx="11268075" cy="4590882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29F2E7D0-1370-CBFE-255C-70FBE3054578}"/>
              </a:ext>
            </a:extLst>
          </p:cNvPr>
          <p:cNvSpPr txBox="1"/>
          <p:nvPr/>
        </p:nvSpPr>
        <p:spPr>
          <a:xfrm>
            <a:off x="3276599" y="3893439"/>
            <a:ext cx="2552701" cy="861774"/>
          </a:xfrm>
          <a:prstGeom prst="rect">
            <a:avLst/>
          </a:prstGeom>
          <a:solidFill>
            <a:srgbClr val="FFFF9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Study/Consulting Results</a:t>
            </a:r>
          </a:p>
          <a:p>
            <a:r>
              <a:rPr lang="en-US" sz="1600" dirty="0" err="1"/>
              <a:t>RespRate</a:t>
            </a:r>
            <a:r>
              <a:rPr lang="en-US" sz="1600" dirty="0"/>
              <a:t>:   61% (197/321)</a:t>
            </a:r>
          </a:p>
          <a:p>
            <a:r>
              <a:rPr lang="en-US" sz="1600" dirty="0" err="1"/>
              <a:t>CompRate</a:t>
            </a:r>
            <a:r>
              <a:rPr lang="en-US" sz="1600" dirty="0"/>
              <a:t>: 82% (161/197)</a:t>
            </a:r>
          </a:p>
        </p:txBody>
      </p:sp>
    </p:spTree>
    <p:extLst>
      <p:ext uri="{BB962C8B-B14F-4D97-AF65-F5344CB8AC3E}">
        <p14:creationId xmlns:p14="http://schemas.microsoft.com/office/powerpoint/2010/main" val="2720553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59B2CA-7E31-132E-A20A-00DB7AB77C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Utilizing interactive dashboards</a:t>
            </a:r>
            <a:b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800" i="1" dirty="0">
                <a:solidFill>
                  <a:srgbClr val="0066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Key Points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E9C8A8-8471-A76F-1B0E-6E9551A18B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Be intentional and effective when allowing users to filter, select, animate, and extract information! </a:t>
            </a:r>
          </a:p>
          <a:p>
            <a:r>
              <a:rPr lang="en-US" sz="2600" dirty="0"/>
              <a:t>When designing an organic dashboard, we guide the users to pertinent areas of interest.</a:t>
            </a:r>
          </a:p>
          <a:p>
            <a:r>
              <a:rPr lang="en-US" sz="2600" dirty="0"/>
              <a:t>Be purposeful when deciding to incorporate a particular dashboard. What value does it bring? If necessary, ask a colleague or manager’s opinion.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dirty="0"/>
              <a:t>Incorporate a mix of exploratory, explanatory, and possibly (infographics) to be effective in conveying analytic results. </a:t>
            </a:r>
          </a:p>
          <a:p>
            <a:r>
              <a:rPr lang="en-US" sz="2600" dirty="0"/>
              <a:t>A mix is more likely to be dynamic for understanding the analytics, thus more immersive for users.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DCBBB1-B3BD-2F46-524A-7660D247BAC5}"/>
              </a:ext>
            </a:extLst>
          </p:cNvPr>
          <p:cNvSpPr txBox="1"/>
          <p:nvPr/>
        </p:nvSpPr>
        <p:spPr>
          <a:xfrm>
            <a:off x="838200" y="1825625"/>
            <a:ext cx="965436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>
              <a:buNone/>
            </a:pPr>
            <a:r>
              <a:rPr lang="en-US" sz="2800" b="1" dirty="0">
                <a:solidFill>
                  <a:srgbClr val="0066FF"/>
                </a:solidFill>
              </a:rPr>
              <a:t>“Begin with the end in mind.”</a:t>
            </a:r>
          </a:p>
          <a:p>
            <a:pPr marL="0" indent="0" algn="ctr">
              <a:buNone/>
            </a:pPr>
            <a:endParaRPr lang="en-US" sz="2800" b="1" dirty="0">
              <a:solidFill>
                <a:srgbClr val="0066FF"/>
              </a:solidFill>
            </a:endParaRPr>
          </a:p>
          <a:p>
            <a:pPr marL="0" indent="0" algn="ctr">
              <a:buNone/>
            </a:pPr>
            <a:endParaRPr lang="en-US" sz="2800" b="1" dirty="0">
              <a:solidFill>
                <a:srgbClr val="0066FF"/>
              </a:solidFill>
            </a:endParaRPr>
          </a:p>
          <a:p>
            <a:pPr marL="0" indent="0" algn="ctr">
              <a:buNone/>
            </a:pPr>
            <a:r>
              <a:rPr lang="en-US" sz="2800" dirty="0">
                <a:solidFill>
                  <a:srgbClr val="0066FF"/>
                </a:solidFill>
              </a:rPr>
              <a:t> – Stephen Covey</a:t>
            </a:r>
          </a:p>
          <a:p>
            <a:pPr marL="0" indent="0" algn="ctr">
              <a:buNone/>
            </a:pPr>
            <a:endParaRPr lang="en-US" sz="2800" dirty="0"/>
          </a:p>
          <a:p>
            <a:pPr marL="0" indent="0" algn="ctr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>
                <a:highlight>
                  <a:srgbClr val="FFFF00"/>
                </a:highlight>
              </a:rPr>
              <a:t>Analytics/Data Viz Translation: </a:t>
            </a:r>
          </a:p>
          <a:p>
            <a:pPr marL="0" indent="0">
              <a:buNone/>
            </a:pPr>
            <a:r>
              <a:rPr lang="en-US" sz="2800" b="1" dirty="0"/>
              <a:t>Think of the user experience when designing and incorporating </a:t>
            </a:r>
            <a:r>
              <a:rPr lang="en-US" sz="2800" b="1" dirty="0" err="1"/>
              <a:t>interactiveness</a:t>
            </a:r>
            <a:r>
              <a:rPr lang="en-US" sz="2800" b="1" dirty="0"/>
              <a:t> in the dashboard!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709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9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9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9000"/>
                            </p:stCondLst>
                            <p:childTnLst>
                              <p:par>
                                <p:cTn id="11" presetID="42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3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3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0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0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20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20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20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4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2D298-9FAD-BE7A-7E5F-0BBF99E24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Utilizing interactive dashboards </a:t>
            </a:r>
            <a:b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800" i="1" dirty="0">
                <a:solidFill>
                  <a:srgbClr val="0066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Illustrative Example 1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F045D91-8FAB-5874-CDE0-DA847F435E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2B6BFE-7DCD-F648-9C15-D8B7F7B249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7922" y="1825625"/>
            <a:ext cx="5501713" cy="420831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A8B6123-14B0-C4B0-4A61-5EF14C77A2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969" y="1825625"/>
            <a:ext cx="4843374" cy="3792682"/>
          </a:xfrm>
          <a:prstGeom prst="rect">
            <a:avLst/>
          </a:prstGeom>
        </p:spPr>
      </p:pic>
      <p:pic>
        <p:nvPicPr>
          <p:cNvPr id="1026" name="Picture 1">
            <a:extLst>
              <a:ext uri="{FF2B5EF4-FFF2-40B4-BE49-F238E27FC236}">
                <a16:creationId xmlns:a16="http://schemas.microsoft.com/office/drawing/2014/main" id="{3E7B8C77-D27E-FA87-B537-9BBB77A42E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640" y="4887422"/>
            <a:ext cx="4049622" cy="1550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B944680-AFAE-2DBE-4430-4D168B0695BF}"/>
              </a:ext>
            </a:extLst>
          </p:cNvPr>
          <p:cNvSpPr txBox="1"/>
          <p:nvPr/>
        </p:nvSpPr>
        <p:spPr>
          <a:xfrm>
            <a:off x="5153890" y="6176963"/>
            <a:ext cx="2473037" cy="338554"/>
          </a:xfrm>
          <a:prstGeom prst="rect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Interactive with animation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89698D8-B671-12E3-8C46-D4D1A2EAC400}"/>
              </a:ext>
            </a:extLst>
          </p:cNvPr>
          <p:cNvCxnSpPr>
            <a:cxnSpLocks/>
          </p:cNvCxnSpPr>
          <p:nvPr/>
        </p:nvCxnSpPr>
        <p:spPr>
          <a:xfrm flipV="1">
            <a:off x="6499942" y="4626275"/>
            <a:ext cx="3693540" cy="155068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8B79685-6CE8-6010-AD5D-B6A8205880FB}"/>
              </a:ext>
            </a:extLst>
          </p:cNvPr>
          <p:cNvCxnSpPr>
            <a:cxnSpLocks/>
          </p:cNvCxnSpPr>
          <p:nvPr/>
        </p:nvCxnSpPr>
        <p:spPr>
          <a:xfrm flipV="1">
            <a:off x="6499942" y="2649682"/>
            <a:ext cx="3693540" cy="351919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B0C20021-7EB1-4EDB-4017-50626897A289}"/>
              </a:ext>
            </a:extLst>
          </p:cNvPr>
          <p:cNvSpPr txBox="1"/>
          <p:nvPr/>
        </p:nvSpPr>
        <p:spPr>
          <a:xfrm>
            <a:off x="5965674" y="1305528"/>
            <a:ext cx="2721125" cy="338554"/>
          </a:xfrm>
          <a:prstGeom prst="rect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Usage of instructional labels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D0E5DE9-81CF-F07E-EF66-49125E8F4B73}"/>
              </a:ext>
            </a:extLst>
          </p:cNvPr>
          <p:cNvCxnSpPr>
            <a:cxnSpLocks/>
          </p:cNvCxnSpPr>
          <p:nvPr/>
        </p:nvCxnSpPr>
        <p:spPr>
          <a:xfrm>
            <a:off x="7326236" y="1652165"/>
            <a:ext cx="2867246" cy="68579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55AFBA8-02B3-D8B7-9FD4-CFD0D0517AC0}"/>
              </a:ext>
            </a:extLst>
          </p:cNvPr>
          <p:cNvCxnSpPr>
            <a:cxnSpLocks/>
            <a:stCxn id="17" idx="2"/>
          </p:cNvCxnSpPr>
          <p:nvPr/>
        </p:nvCxnSpPr>
        <p:spPr>
          <a:xfrm>
            <a:off x="7326237" y="1644082"/>
            <a:ext cx="2867245" cy="263525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FD2FD72E-D5B1-D41A-8DEC-8B14F2126084}"/>
              </a:ext>
            </a:extLst>
          </p:cNvPr>
          <p:cNvSpPr txBox="1"/>
          <p:nvPr/>
        </p:nvSpPr>
        <p:spPr>
          <a:xfrm>
            <a:off x="448681" y="1474805"/>
            <a:ext cx="2473037" cy="338554"/>
          </a:xfrm>
          <a:prstGeom prst="rect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Trend annotation missing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9CB9891-704B-7457-ECF1-7247AD318CC3}"/>
              </a:ext>
            </a:extLst>
          </p:cNvPr>
          <p:cNvCxnSpPr>
            <a:cxnSpLocks/>
            <a:stCxn id="25" idx="2"/>
          </p:cNvCxnSpPr>
          <p:nvPr/>
        </p:nvCxnSpPr>
        <p:spPr>
          <a:xfrm>
            <a:off x="1685200" y="1813359"/>
            <a:ext cx="2982680" cy="96330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FA05131-DB7C-581D-9584-1ACA31C6DF04}"/>
              </a:ext>
            </a:extLst>
          </p:cNvPr>
          <p:cNvCxnSpPr>
            <a:cxnSpLocks/>
            <a:stCxn id="25" idx="2"/>
          </p:cNvCxnSpPr>
          <p:nvPr/>
        </p:nvCxnSpPr>
        <p:spPr>
          <a:xfrm>
            <a:off x="1685200" y="1813359"/>
            <a:ext cx="3157452" cy="314141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9F157CF-FB24-E0FD-A6EB-1D2721C98DEF}"/>
              </a:ext>
            </a:extLst>
          </p:cNvPr>
          <p:cNvCxnSpPr/>
          <p:nvPr/>
        </p:nvCxnSpPr>
        <p:spPr>
          <a:xfrm flipV="1">
            <a:off x="1998518" y="2878176"/>
            <a:ext cx="1595287" cy="213787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071ADAC1-5F81-AEB2-520A-83BBEDCDF535}"/>
              </a:ext>
            </a:extLst>
          </p:cNvPr>
          <p:cNvCxnSpPr>
            <a:cxnSpLocks/>
          </p:cNvCxnSpPr>
          <p:nvPr/>
        </p:nvCxnSpPr>
        <p:spPr>
          <a:xfrm flipV="1">
            <a:off x="1998518" y="3300372"/>
            <a:ext cx="1659784" cy="170341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C9B006B7-AA30-366C-B1E4-9283DF51F78E}"/>
              </a:ext>
            </a:extLst>
          </p:cNvPr>
          <p:cNvCxnSpPr>
            <a:cxnSpLocks/>
          </p:cNvCxnSpPr>
          <p:nvPr/>
        </p:nvCxnSpPr>
        <p:spPr>
          <a:xfrm flipV="1">
            <a:off x="1998518" y="3872666"/>
            <a:ext cx="1475533" cy="114338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5B6C1852-A9C7-67F1-CFA7-C6E0353CC712}"/>
              </a:ext>
            </a:extLst>
          </p:cNvPr>
          <p:cNvCxnSpPr>
            <a:cxnSpLocks/>
          </p:cNvCxnSpPr>
          <p:nvPr/>
        </p:nvCxnSpPr>
        <p:spPr>
          <a:xfrm>
            <a:off x="1998518" y="5003784"/>
            <a:ext cx="2544841" cy="2049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EA3EC4F8-5AD9-D2F5-0008-19BA8554121D}"/>
              </a:ext>
            </a:extLst>
          </p:cNvPr>
          <p:cNvSpPr txBox="1"/>
          <p:nvPr/>
        </p:nvSpPr>
        <p:spPr>
          <a:xfrm>
            <a:off x="376641" y="6233712"/>
            <a:ext cx="4049622" cy="33855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Incorporate </a:t>
            </a:r>
            <a:r>
              <a:rPr lang="en-US" sz="1600" b="1" dirty="0" err="1"/>
              <a:t>TabPy</a:t>
            </a:r>
            <a:r>
              <a:rPr lang="en-US" sz="1600" b="1" dirty="0"/>
              <a:t> to leverage Python script</a:t>
            </a:r>
          </a:p>
        </p:txBody>
      </p:sp>
    </p:spTree>
    <p:extLst>
      <p:ext uri="{BB962C8B-B14F-4D97-AF65-F5344CB8AC3E}">
        <p14:creationId xmlns:p14="http://schemas.microsoft.com/office/powerpoint/2010/main" val="2084271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250"/>
                            </p:stCondLst>
                            <p:childTnLst>
                              <p:par>
                                <p:cTn id="1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250"/>
                            </p:stCondLst>
                            <p:childTnLst>
                              <p:par>
                                <p:cTn id="2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750"/>
                            </p:stCondLst>
                            <p:childTnLst>
                              <p:par>
                                <p:cTn id="4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4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5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5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5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7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7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7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00"/>
                            </p:stCondLst>
                            <p:childTnLst>
                              <p:par>
                                <p:cTn id="8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"/>
                            </p:stCondLst>
                            <p:childTnLst>
                              <p:par>
                                <p:cTn id="8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7" grpId="0" animBg="1"/>
      <p:bldP spid="17" grpId="1" animBg="1"/>
      <p:bldP spid="25" grpId="0" animBg="1"/>
      <p:bldP spid="25" grpId="1" animBg="1"/>
      <p:bldP spid="4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59B2CA-7E31-132E-A20A-00DB7AB77C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Utilizing interactive dashboards </a:t>
            </a:r>
            <a:b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800" i="1" dirty="0">
                <a:solidFill>
                  <a:srgbClr val="0066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Illustrative Example 2</a:t>
            </a:r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490BD41-873A-16F3-8019-148D8ED8E5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6371" y="1694865"/>
            <a:ext cx="6062240" cy="4819650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33A4381-8CEA-7572-36FA-2D1C97883A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0482" y="2712003"/>
            <a:ext cx="5218674" cy="380251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D7E669D-0750-1A84-3DA2-97CDDC46290D}"/>
              </a:ext>
            </a:extLst>
          </p:cNvPr>
          <p:cNvSpPr txBox="1"/>
          <p:nvPr/>
        </p:nvSpPr>
        <p:spPr>
          <a:xfrm>
            <a:off x="8671433" y="981083"/>
            <a:ext cx="2473037" cy="584775"/>
          </a:xfrm>
          <a:prstGeom prst="rect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Interactive with choice selection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7FCD59C-C5FD-61A4-B2E3-883B6556EB9D}"/>
              </a:ext>
            </a:extLst>
          </p:cNvPr>
          <p:cNvSpPr txBox="1"/>
          <p:nvPr/>
        </p:nvSpPr>
        <p:spPr>
          <a:xfrm>
            <a:off x="615013" y="4613259"/>
            <a:ext cx="2909457" cy="584775"/>
          </a:xfrm>
          <a:prstGeom prst="rect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Appropriate visualization of categorical and continuous data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64DD308-5A23-8E15-AE14-9A6EB320518F}"/>
              </a:ext>
            </a:extLst>
          </p:cNvPr>
          <p:cNvCxnSpPr>
            <a:stCxn id="8" idx="2"/>
          </p:cNvCxnSpPr>
          <p:nvPr/>
        </p:nvCxnSpPr>
        <p:spPr>
          <a:xfrm>
            <a:off x="9907952" y="1565858"/>
            <a:ext cx="721948" cy="210213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6FC3386-D626-BD15-1DE2-73409DCDD4C7}"/>
              </a:ext>
            </a:extLst>
          </p:cNvPr>
          <p:cNvCxnSpPr>
            <a:cxnSpLocks/>
            <a:stCxn id="8" idx="2"/>
          </p:cNvCxnSpPr>
          <p:nvPr/>
        </p:nvCxnSpPr>
        <p:spPr>
          <a:xfrm flipH="1">
            <a:off x="5891645" y="1565858"/>
            <a:ext cx="4016307" cy="52271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0E47AF8-82E9-736C-FEE9-CD278CD67C4D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3524470" y="4905647"/>
            <a:ext cx="1556685" cy="64309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35F4B05E-26A0-2D6D-513D-D8645D3BD753}"/>
              </a:ext>
            </a:extLst>
          </p:cNvPr>
          <p:cNvSpPr txBox="1"/>
          <p:nvPr/>
        </p:nvSpPr>
        <p:spPr>
          <a:xfrm>
            <a:off x="3335207" y="2467662"/>
            <a:ext cx="5521585" cy="240065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b="1" dirty="0">
                <a:cs typeface="Calibri Light"/>
              </a:rPr>
              <a:t>Conclusion and Recommendations</a:t>
            </a:r>
          </a:p>
          <a:p>
            <a:r>
              <a:rPr lang="en-US" dirty="0">
                <a:cs typeface="Calibri"/>
              </a:rPr>
              <a:t>Trying to optimize movie sales?</a:t>
            </a:r>
          </a:p>
          <a:p>
            <a:pPr lvl="1"/>
            <a:r>
              <a:rPr lang="en-US" b="1" dirty="0">
                <a:cs typeface="Calibri"/>
              </a:rPr>
              <a:t>Length:</a:t>
            </a:r>
            <a:r>
              <a:rPr lang="en-US" dirty="0">
                <a:cs typeface="Calibri"/>
              </a:rPr>
              <a:t> 3-hour to 3-hour 30 minutes</a:t>
            </a:r>
          </a:p>
          <a:p>
            <a:pPr lvl="1"/>
            <a:r>
              <a:rPr lang="en-US" b="1" dirty="0">
                <a:solidFill>
                  <a:srgbClr val="000000"/>
                </a:solidFill>
                <a:cs typeface="Calibri"/>
              </a:rPr>
              <a:t>Genre: </a:t>
            </a:r>
            <a:r>
              <a:rPr lang="en-US" dirty="0">
                <a:solidFill>
                  <a:srgbClr val="000000"/>
                </a:solidFill>
                <a:cs typeface="Calibri"/>
              </a:rPr>
              <a:t>Adventure, Sci-Fi, Fantasy</a:t>
            </a:r>
          </a:p>
          <a:p>
            <a:pPr lvl="1"/>
            <a:r>
              <a:rPr lang="en-US" b="1" dirty="0">
                <a:cs typeface="Calibri"/>
              </a:rPr>
              <a:t>Rating:</a:t>
            </a:r>
            <a:r>
              <a:rPr lang="en-US" dirty="0">
                <a:cs typeface="Calibri"/>
              </a:rPr>
              <a:t> G/ PG-13</a:t>
            </a:r>
          </a:p>
          <a:p>
            <a:pPr lvl="1"/>
            <a:r>
              <a:rPr lang="en-US" b="1" dirty="0">
                <a:cs typeface="Calibri"/>
              </a:rPr>
              <a:t>Distributor:</a:t>
            </a:r>
            <a:r>
              <a:rPr lang="en-US" dirty="0">
                <a:cs typeface="Calibri"/>
              </a:rPr>
              <a:t> Walt Disney Studios Motion Pictures</a:t>
            </a:r>
          </a:p>
          <a:p>
            <a:pPr lvl="1"/>
            <a:r>
              <a:rPr lang="en-US" b="1" dirty="0">
                <a:cs typeface="Calibri"/>
              </a:rPr>
              <a:t>Release Date: </a:t>
            </a:r>
            <a:r>
              <a:rPr lang="en-US" dirty="0">
                <a:cs typeface="Calibri"/>
              </a:rPr>
              <a:t>Quarter 2, April</a:t>
            </a:r>
          </a:p>
          <a:p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FEA9F34-A7CD-7A91-FC79-56167568DF3D}"/>
              </a:ext>
            </a:extLst>
          </p:cNvPr>
          <p:cNvSpPr txBox="1"/>
          <p:nvPr/>
        </p:nvSpPr>
        <p:spPr>
          <a:xfrm>
            <a:off x="9272592" y="6041568"/>
            <a:ext cx="2473037" cy="584775"/>
          </a:xfrm>
          <a:prstGeom prst="rect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Used descriptive titles and subtitles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7D7A27EB-5B67-5A0C-B3BD-F570A542D532}"/>
              </a:ext>
            </a:extLst>
          </p:cNvPr>
          <p:cNvCxnSpPr>
            <a:stCxn id="34" idx="0"/>
          </p:cNvCxnSpPr>
          <p:nvPr/>
        </p:nvCxnSpPr>
        <p:spPr>
          <a:xfrm flipH="1" flipV="1">
            <a:off x="9112827" y="3034145"/>
            <a:ext cx="1396284" cy="300742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73EC1518-8671-CC72-EA6A-29BAFA39A10C}"/>
              </a:ext>
            </a:extLst>
          </p:cNvPr>
          <p:cNvCxnSpPr>
            <a:cxnSpLocks/>
            <a:stCxn id="34" idx="0"/>
          </p:cNvCxnSpPr>
          <p:nvPr/>
        </p:nvCxnSpPr>
        <p:spPr>
          <a:xfrm flipH="1" flipV="1">
            <a:off x="2991828" y="2189288"/>
            <a:ext cx="7517283" cy="385228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0510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17" grpId="0" animBg="1"/>
      <p:bldP spid="17" grpId="1" animBg="1"/>
      <p:bldP spid="31" grpId="0" animBg="1"/>
      <p:bldP spid="34" grpId="0" animBg="1"/>
      <p:bldP spid="34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59B2CA-7E31-132E-A20A-00DB7AB77C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E9C8A8-8471-A76F-1B0E-6E9551A18B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19792"/>
          </a:xfrm>
        </p:spPr>
        <p:txBody>
          <a:bodyPr>
            <a:normAutofit/>
          </a:bodyPr>
          <a:lstStyle/>
          <a:p>
            <a:r>
              <a:rPr lang="en-US" dirty="0"/>
              <a:t>High-level guidance within five topics was discussed and expanded upon by a few student project illustrations from my prior data visualization/analytics course offerings.</a:t>
            </a:r>
          </a:p>
          <a:p>
            <a:r>
              <a:rPr lang="en-US" dirty="0"/>
              <a:t>Audience/Needs, Appropriate Visualization, Interpretable Results, Labeling, and Interactive Dashboards are all part of an interconnected system that helps us understand the story of data analytics. </a:t>
            </a:r>
          </a:p>
          <a:p>
            <a:pPr lvl="1"/>
            <a:r>
              <a:rPr lang="en-US" dirty="0"/>
              <a:t>When performed well, regardless of the software (Excel, Tableau, Python, R, SPSS), the analytic techniques function similarly to an engine to solve and identify business problems.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97143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222AA-D402-4AB6-ABAA-FF9B99E7E7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29" y="150801"/>
            <a:ext cx="6586491" cy="1676603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Agenda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B12D3FCF-C86E-F3DD-0C33-E6B6C9866C2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558" r="12112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87E9846-ED14-B5D1-22E8-C345E4C5577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12730848"/>
              </p:ext>
            </p:extLst>
          </p:nvPr>
        </p:nvGraphicFramePr>
        <p:xfrm>
          <a:off x="4965429" y="1337759"/>
          <a:ext cx="6586489" cy="48697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5487417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321732"/>
            <a:ext cx="7058307" cy="1964266"/>
          </a:xfrm>
          <a:prstGeom prst="rect">
            <a:avLst/>
          </a:prstGeom>
          <a:solidFill>
            <a:srgbClr val="7835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B222AA-D402-4AB6-ABAA-FF9B99E7E7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91260"/>
            <a:ext cx="6594189" cy="1625210"/>
          </a:xfrm>
        </p:spPr>
        <p:txBody>
          <a:bodyPr>
            <a:normAutofit/>
          </a:bodyPr>
          <a:lstStyle/>
          <a:p>
            <a:r>
              <a:rPr lang="en-US" sz="34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Presentation Format</a:t>
            </a:r>
            <a:br>
              <a:rPr lang="en-US" sz="34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3400" i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Key Points Oriented &amp; Integrated Examples (Student Projects)</a:t>
            </a:r>
            <a:endParaRPr lang="en-US" sz="3400" b="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3B81349-3A7E-4A66-9ED9-66E6F8E29C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9183" y="2454901"/>
            <a:ext cx="3441163" cy="4080255"/>
          </a:xfrm>
          <a:prstGeom prst="rect">
            <a:avLst/>
          </a:prstGeom>
          <a:solidFill>
            <a:srgbClr val="FFBE66">
              <a:alpha val="20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A37A7FF-19A5-40D8-8D0C-E780CBD330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1468" y="2454900"/>
            <a:ext cx="3441163" cy="4080255"/>
          </a:xfrm>
          <a:prstGeom prst="rect">
            <a:avLst/>
          </a:prstGeom>
          <a:solidFill>
            <a:srgbClr val="FFBE66">
              <a:alpha val="20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 descr="Text&#10;&#10;Description automatically generated with medium confidence">
            <a:extLst>
              <a:ext uri="{FF2B5EF4-FFF2-40B4-BE49-F238E27FC236}">
                <a16:creationId xmlns:a16="http://schemas.microsoft.com/office/drawing/2014/main" id="{DC86A251-DE9A-9F18-1810-E475D4A474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2841" y="2888996"/>
            <a:ext cx="3241639" cy="3212062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6975" y="321732"/>
            <a:ext cx="4313293" cy="6214534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573483-1B82-4DDC-AA4C-9484E2DCD3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56057" y="762983"/>
            <a:ext cx="3515128" cy="5330923"/>
          </a:xfrm>
        </p:spPr>
        <p:txBody>
          <a:bodyPr anchor="ctr"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Focus on five key topics while leveraging my teaching experience in analytics and data visualization.</a:t>
            </a:r>
          </a:p>
          <a:p>
            <a:r>
              <a:rPr lang="en-US" sz="2000" dirty="0">
                <a:solidFill>
                  <a:srgbClr val="FFFFFF"/>
                </a:solidFill>
              </a:rPr>
              <a:t>Each key topic will have several points, these will be expanded on in varying degrees of detail.</a:t>
            </a:r>
          </a:p>
          <a:p>
            <a:r>
              <a:rPr lang="en-US" sz="2000" dirty="0">
                <a:solidFill>
                  <a:srgbClr val="FFFFFF"/>
                </a:solidFill>
              </a:rPr>
              <a:t>Examples are from my data visualization/analytics course where I taught and guided students in their final projects.</a:t>
            </a:r>
          </a:p>
        </p:txBody>
      </p:sp>
      <p:pic>
        <p:nvPicPr>
          <p:cNvPr id="17" name="Picture 16" descr="Text&#10;&#10;Description automatically generated">
            <a:extLst>
              <a:ext uri="{FF2B5EF4-FFF2-40B4-BE49-F238E27FC236}">
                <a16:creationId xmlns:a16="http://schemas.microsoft.com/office/drawing/2014/main" id="{6D5CEB68-B035-F0DE-AA7A-5C515AD21C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086" y="2589739"/>
            <a:ext cx="3278135" cy="3810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293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67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2D298-9FAD-BE7A-7E5F-0BBF99E241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353800" cy="1325563"/>
          </a:xfrm>
        </p:spPr>
        <p:txBody>
          <a:bodyPr>
            <a:normAutofit/>
          </a:bodyPr>
          <a:lstStyle/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Knowing the audience, their needs, and planning</a:t>
            </a:r>
            <a:b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800" i="1" dirty="0">
                <a:solidFill>
                  <a:srgbClr val="0066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Key Points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14ADFB-CC88-B4F2-ADB0-BBF4FC0FCC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Think of the audience as a customer!</a:t>
            </a:r>
          </a:p>
          <a:p>
            <a:pPr lvl="1"/>
            <a:r>
              <a:rPr lang="en-US" dirty="0"/>
              <a:t>What information and utility does the audience expect from your product?</a:t>
            </a:r>
          </a:p>
          <a:p>
            <a:pPr lvl="1"/>
            <a:r>
              <a:rPr lang="en-US" dirty="0"/>
              <a:t>The audience desires to learn and exercise actionable decision-making.</a:t>
            </a:r>
          </a:p>
          <a:p>
            <a:pPr marL="457200" lvl="1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dirty="0"/>
              <a:t>Architect the dashboard in a way that speaks to the audience. </a:t>
            </a:r>
          </a:p>
          <a:p>
            <a:pPr lvl="1"/>
            <a:r>
              <a:rPr lang="en-US" dirty="0"/>
              <a:t>What are the, “so what” questions being answered?</a:t>
            </a:r>
          </a:p>
          <a:p>
            <a:pPr lvl="1"/>
            <a:r>
              <a:rPr lang="en-US" dirty="0"/>
              <a:t>An interactive dashboard should communicate information that allows the audience to better understand complex data patterns via analytics.    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dirty="0"/>
              <a:t>Business is dynamic; anticipate audience needs to change and evolve!</a:t>
            </a:r>
          </a:p>
          <a:p>
            <a:pPr lvl="1"/>
            <a:r>
              <a:rPr lang="en-US" dirty="0"/>
              <a:t>How will what is current and relevant today in the dashboard continue?</a:t>
            </a:r>
          </a:p>
          <a:p>
            <a:pPr lvl="1"/>
            <a:r>
              <a:rPr lang="en-US" dirty="0"/>
              <a:t>The clearest answer is the practice of understanding data and usage of analytic techniques will change over time! Be mindful of this.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A511C1-5BCE-A59F-5D38-ECD41B85B790}"/>
              </a:ext>
            </a:extLst>
          </p:cNvPr>
          <p:cNvSpPr txBox="1"/>
          <p:nvPr/>
        </p:nvSpPr>
        <p:spPr>
          <a:xfrm>
            <a:off x="2460036" y="3018373"/>
            <a:ext cx="7271927" cy="2646878"/>
          </a:xfrm>
          <a:custGeom>
            <a:avLst/>
            <a:gdLst>
              <a:gd name="connsiteX0" fmla="*/ 0 w 7271927"/>
              <a:gd name="connsiteY0" fmla="*/ 0 h 2646878"/>
              <a:gd name="connsiteX1" fmla="*/ 341221 w 7271927"/>
              <a:gd name="connsiteY1" fmla="*/ 0 h 2646878"/>
              <a:gd name="connsiteX2" fmla="*/ 755162 w 7271927"/>
              <a:gd name="connsiteY2" fmla="*/ 0 h 2646878"/>
              <a:gd name="connsiteX3" fmla="*/ 1096383 w 7271927"/>
              <a:gd name="connsiteY3" fmla="*/ 0 h 2646878"/>
              <a:gd name="connsiteX4" fmla="*/ 1728481 w 7271927"/>
              <a:gd name="connsiteY4" fmla="*/ 0 h 2646878"/>
              <a:gd name="connsiteX5" fmla="*/ 2360579 w 7271927"/>
              <a:gd name="connsiteY5" fmla="*/ 0 h 2646878"/>
              <a:gd name="connsiteX6" fmla="*/ 3065397 w 7271927"/>
              <a:gd name="connsiteY6" fmla="*/ 0 h 2646878"/>
              <a:gd name="connsiteX7" fmla="*/ 3552057 w 7271927"/>
              <a:gd name="connsiteY7" fmla="*/ 0 h 2646878"/>
              <a:gd name="connsiteX8" fmla="*/ 4184155 w 7271927"/>
              <a:gd name="connsiteY8" fmla="*/ 0 h 2646878"/>
              <a:gd name="connsiteX9" fmla="*/ 4816253 w 7271927"/>
              <a:gd name="connsiteY9" fmla="*/ 0 h 2646878"/>
              <a:gd name="connsiteX10" fmla="*/ 5302913 w 7271927"/>
              <a:gd name="connsiteY10" fmla="*/ 0 h 2646878"/>
              <a:gd name="connsiteX11" fmla="*/ 5862292 w 7271927"/>
              <a:gd name="connsiteY11" fmla="*/ 0 h 2646878"/>
              <a:gd name="connsiteX12" fmla="*/ 6276232 w 7271927"/>
              <a:gd name="connsiteY12" fmla="*/ 0 h 2646878"/>
              <a:gd name="connsiteX13" fmla="*/ 7271927 w 7271927"/>
              <a:gd name="connsiteY13" fmla="*/ 0 h 2646878"/>
              <a:gd name="connsiteX14" fmla="*/ 7271927 w 7271927"/>
              <a:gd name="connsiteY14" fmla="*/ 449969 h 2646878"/>
              <a:gd name="connsiteX15" fmla="*/ 7271927 w 7271927"/>
              <a:gd name="connsiteY15" fmla="*/ 926407 h 2646878"/>
              <a:gd name="connsiteX16" fmla="*/ 7271927 w 7271927"/>
              <a:gd name="connsiteY16" fmla="*/ 1376377 h 2646878"/>
              <a:gd name="connsiteX17" fmla="*/ 7271927 w 7271927"/>
              <a:gd name="connsiteY17" fmla="*/ 1905752 h 2646878"/>
              <a:gd name="connsiteX18" fmla="*/ 7271927 w 7271927"/>
              <a:gd name="connsiteY18" fmla="*/ 2646878 h 2646878"/>
              <a:gd name="connsiteX19" fmla="*/ 6785267 w 7271927"/>
              <a:gd name="connsiteY19" fmla="*/ 2646878 h 2646878"/>
              <a:gd name="connsiteX20" fmla="*/ 6444046 w 7271927"/>
              <a:gd name="connsiteY20" fmla="*/ 2646878 h 2646878"/>
              <a:gd name="connsiteX21" fmla="*/ 5811948 w 7271927"/>
              <a:gd name="connsiteY21" fmla="*/ 2646878 h 2646878"/>
              <a:gd name="connsiteX22" fmla="*/ 5179850 w 7271927"/>
              <a:gd name="connsiteY22" fmla="*/ 2646878 h 2646878"/>
              <a:gd name="connsiteX23" fmla="*/ 4547751 w 7271927"/>
              <a:gd name="connsiteY23" fmla="*/ 2646878 h 2646878"/>
              <a:gd name="connsiteX24" fmla="*/ 3842934 w 7271927"/>
              <a:gd name="connsiteY24" fmla="*/ 2646878 h 2646878"/>
              <a:gd name="connsiteX25" fmla="*/ 3501713 w 7271927"/>
              <a:gd name="connsiteY25" fmla="*/ 2646878 h 2646878"/>
              <a:gd name="connsiteX26" fmla="*/ 3160491 w 7271927"/>
              <a:gd name="connsiteY26" fmla="*/ 2646878 h 2646878"/>
              <a:gd name="connsiteX27" fmla="*/ 2528393 w 7271927"/>
              <a:gd name="connsiteY27" fmla="*/ 2646878 h 2646878"/>
              <a:gd name="connsiteX28" fmla="*/ 2187172 w 7271927"/>
              <a:gd name="connsiteY28" fmla="*/ 2646878 h 2646878"/>
              <a:gd name="connsiteX29" fmla="*/ 1700512 w 7271927"/>
              <a:gd name="connsiteY29" fmla="*/ 2646878 h 2646878"/>
              <a:gd name="connsiteX30" fmla="*/ 995695 w 7271927"/>
              <a:gd name="connsiteY30" fmla="*/ 2646878 h 2646878"/>
              <a:gd name="connsiteX31" fmla="*/ 0 w 7271927"/>
              <a:gd name="connsiteY31" fmla="*/ 2646878 h 2646878"/>
              <a:gd name="connsiteX32" fmla="*/ 0 w 7271927"/>
              <a:gd name="connsiteY32" fmla="*/ 2170440 h 2646878"/>
              <a:gd name="connsiteX33" fmla="*/ 0 w 7271927"/>
              <a:gd name="connsiteY33" fmla="*/ 1588127 h 2646878"/>
              <a:gd name="connsiteX34" fmla="*/ 0 w 7271927"/>
              <a:gd name="connsiteY34" fmla="*/ 1111689 h 2646878"/>
              <a:gd name="connsiteX35" fmla="*/ 0 w 7271927"/>
              <a:gd name="connsiteY35" fmla="*/ 555844 h 2646878"/>
              <a:gd name="connsiteX36" fmla="*/ 0 w 7271927"/>
              <a:gd name="connsiteY36" fmla="*/ 0 h 2646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7271927" h="2646878" fill="none" extrusionOk="0">
                <a:moveTo>
                  <a:pt x="0" y="0"/>
                </a:moveTo>
                <a:cubicBezTo>
                  <a:pt x="119590" y="-32988"/>
                  <a:pt x="180144" y="31261"/>
                  <a:pt x="341221" y="0"/>
                </a:cubicBezTo>
                <a:cubicBezTo>
                  <a:pt x="502298" y="-31261"/>
                  <a:pt x="580943" y="42603"/>
                  <a:pt x="755162" y="0"/>
                </a:cubicBezTo>
                <a:cubicBezTo>
                  <a:pt x="929381" y="-42603"/>
                  <a:pt x="1011775" y="608"/>
                  <a:pt x="1096383" y="0"/>
                </a:cubicBezTo>
                <a:cubicBezTo>
                  <a:pt x="1180991" y="-608"/>
                  <a:pt x="1599742" y="24433"/>
                  <a:pt x="1728481" y="0"/>
                </a:cubicBezTo>
                <a:cubicBezTo>
                  <a:pt x="1857220" y="-24433"/>
                  <a:pt x="2155872" y="37373"/>
                  <a:pt x="2360579" y="0"/>
                </a:cubicBezTo>
                <a:cubicBezTo>
                  <a:pt x="2565286" y="-37373"/>
                  <a:pt x="2921233" y="75527"/>
                  <a:pt x="3065397" y="0"/>
                </a:cubicBezTo>
                <a:cubicBezTo>
                  <a:pt x="3209561" y="-75527"/>
                  <a:pt x="3402289" y="55226"/>
                  <a:pt x="3552057" y="0"/>
                </a:cubicBezTo>
                <a:cubicBezTo>
                  <a:pt x="3701825" y="-55226"/>
                  <a:pt x="4001334" y="43005"/>
                  <a:pt x="4184155" y="0"/>
                </a:cubicBezTo>
                <a:cubicBezTo>
                  <a:pt x="4366976" y="-43005"/>
                  <a:pt x="4562156" y="47810"/>
                  <a:pt x="4816253" y="0"/>
                </a:cubicBezTo>
                <a:cubicBezTo>
                  <a:pt x="5070350" y="-47810"/>
                  <a:pt x="5179154" y="29227"/>
                  <a:pt x="5302913" y="0"/>
                </a:cubicBezTo>
                <a:cubicBezTo>
                  <a:pt x="5426672" y="-29227"/>
                  <a:pt x="5699361" y="40814"/>
                  <a:pt x="5862292" y="0"/>
                </a:cubicBezTo>
                <a:cubicBezTo>
                  <a:pt x="6025223" y="-40814"/>
                  <a:pt x="6091290" y="5474"/>
                  <a:pt x="6276232" y="0"/>
                </a:cubicBezTo>
                <a:cubicBezTo>
                  <a:pt x="6461174" y="-5474"/>
                  <a:pt x="6951779" y="109081"/>
                  <a:pt x="7271927" y="0"/>
                </a:cubicBezTo>
                <a:cubicBezTo>
                  <a:pt x="7311368" y="138479"/>
                  <a:pt x="7246424" y="342432"/>
                  <a:pt x="7271927" y="449969"/>
                </a:cubicBezTo>
                <a:cubicBezTo>
                  <a:pt x="7297430" y="557506"/>
                  <a:pt x="7250231" y="689046"/>
                  <a:pt x="7271927" y="926407"/>
                </a:cubicBezTo>
                <a:cubicBezTo>
                  <a:pt x="7293623" y="1163768"/>
                  <a:pt x="7260109" y="1224516"/>
                  <a:pt x="7271927" y="1376377"/>
                </a:cubicBezTo>
                <a:cubicBezTo>
                  <a:pt x="7283745" y="1528238"/>
                  <a:pt x="7242366" y="1755941"/>
                  <a:pt x="7271927" y="1905752"/>
                </a:cubicBezTo>
                <a:cubicBezTo>
                  <a:pt x="7301488" y="2055563"/>
                  <a:pt x="7264599" y="2409622"/>
                  <a:pt x="7271927" y="2646878"/>
                </a:cubicBezTo>
                <a:cubicBezTo>
                  <a:pt x="7030137" y="2695815"/>
                  <a:pt x="7007445" y="2610432"/>
                  <a:pt x="6785267" y="2646878"/>
                </a:cubicBezTo>
                <a:cubicBezTo>
                  <a:pt x="6563089" y="2683324"/>
                  <a:pt x="6516779" y="2637667"/>
                  <a:pt x="6444046" y="2646878"/>
                </a:cubicBezTo>
                <a:cubicBezTo>
                  <a:pt x="6371313" y="2656089"/>
                  <a:pt x="5972954" y="2590725"/>
                  <a:pt x="5811948" y="2646878"/>
                </a:cubicBezTo>
                <a:cubicBezTo>
                  <a:pt x="5650942" y="2703031"/>
                  <a:pt x="5458645" y="2644571"/>
                  <a:pt x="5179850" y="2646878"/>
                </a:cubicBezTo>
                <a:cubicBezTo>
                  <a:pt x="4901055" y="2649185"/>
                  <a:pt x="4688521" y="2630295"/>
                  <a:pt x="4547751" y="2646878"/>
                </a:cubicBezTo>
                <a:cubicBezTo>
                  <a:pt x="4406981" y="2663461"/>
                  <a:pt x="4055892" y="2610925"/>
                  <a:pt x="3842934" y="2646878"/>
                </a:cubicBezTo>
                <a:cubicBezTo>
                  <a:pt x="3629976" y="2682831"/>
                  <a:pt x="3621098" y="2626071"/>
                  <a:pt x="3501713" y="2646878"/>
                </a:cubicBezTo>
                <a:cubicBezTo>
                  <a:pt x="3382328" y="2667685"/>
                  <a:pt x="3283760" y="2637303"/>
                  <a:pt x="3160491" y="2646878"/>
                </a:cubicBezTo>
                <a:cubicBezTo>
                  <a:pt x="3037222" y="2656453"/>
                  <a:pt x="2679994" y="2645930"/>
                  <a:pt x="2528393" y="2646878"/>
                </a:cubicBezTo>
                <a:cubicBezTo>
                  <a:pt x="2376792" y="2647826"/>
                  <a:pt x="2313404" y="2615782"/>
                  <a:pt x="2187172" y="2646878"/>
                </a:cubicBezTo>
                <a:cubicBezTo>
                  <a:pt x="2060940" y="2677974"/>
                  <a:pt x="1884330" y="2599783"/>
                  <a:pt x="1700512" y="2646878"/>
                </a:cubicBezTo>
                <a:cubicBezTo>
                  <a:pt x="1516694" y="2693973"/>
                  <a:pt x="1260925" y="2612204"/>
                  <a:pt x="995695" y="2646878"/>
                </a:cubicBezTo>
                <a:cubicBezTo>
                  <a:pt x="730465" y="2681552"/>
                  <a:pt x="353112" y="2630804"/>
                  <a:pt x="0" y="2646878"/>
                </a:cubicBezTo>
                <a:cubicBezTo>
                  <a:pt x="-50828" y="2496946"/>
                  <a:pt x="47812" y="2307766"/>
                  <a:pt x="0" y="2170440"/>
                </a:cubicBezTo>
                <a:cubicBezTo>
                  <a:pt x="-47812" y="2033114"/>
                  <a:pt x="31484" y="1858305"/>
                  <a:pt x="0" y="1588127"/>
                </a:cubicBezTo>
                <a:cubicBezTo>
                  <a:pt x="-31484" y="1317949"/>
                  <a:pt x="26953" y="1340391"/>
                  <a:pt x="0" y="1111689"/>
                </a:cubicBezTo>
                <a:cubicBezTo>
                  <a:pt x="-26953" y="882987"/>
                  <a:pt x="57259" y="694798"/>
                  <a:pt x="0" y="555844"/>
                </a:cubicBezTo>
                <a:cubicBezTo>
                  <a:pt x="-57259" y="416891"/>
                  <a:pt x="57833" y="157658"/>
                  <a:pt x="0" y="0"/>
                </a:cubicBezTo>
                <a:close/>
              </a:path>
              <a:path w="7271927" h="2646878" stroke="0" extrusionOk="0">
                <a:moveTo>
                  <a:pt x="0" y="0"/>
                </a:moveTo>
                <a:cubicBezTo>
                  <a:pt x="188710" y="-41017"/>
                  <a:pt x="378200" y="58180"/>
                  <a:pt x="486660" y="0"/>
                </a:cubicBezTo>
                <a:cubicBezTo>
                  <a:pt x="595120" y="-58180"/>
                  <a:pt x="976263" y="70184"/>
                  <a:pt x="1191477" y="0"/>
                </a:cubicBezTo>
                <a:cubicBezTo>
                  <a:pt x="1406691" y="-70184"/>
                  <a:pt x="1614494" y="39723"/>
                  <a:pt x="1750856" y="0"/>
                </a:cubicBezTo>
                <a:cubicBezTo>
                  <a:pt x="1887218" y="-39723"/>
                  <a:pt x="2131930" y="14274"/>
                  <a:pt x="2382955" y="0"/>
                </a:cubicBezTo>
                <a:cubicBezTo>
                  <a:pt x="2633980" y="-14274"/>
                  <a:pt x="2700774" y="42014"/>
                  <a:pt x="2869614" y="0"/>
                </a:cubicBezTo>
                <a:cubicBezTo>
                  <a:pt x="3038454" y="-42014"/>
                  <a:pt x="3126615" y="30421"/>
                  <a:pt x="3283555" y="0"/>
                </a:cubicBezTo>
                <a:cubicBezTo>
                  <a:pt x="3440495" y="-30421"/>
                  <a:pt x="3576693" y="47530"/>
                  <a:pt x="3697495" y="0"/>
                </a:cubicBezTo>
                <a:cubicBezTo>
                  <a:pt x="3818297" y="-47530"/>
                  <a:pt x="4017305" y="11144"/>
                  <a:pt x="4111436" y="0"/>
                </a:cubicBezTo>
                <a:cubicBezTo>
                  <a:pt x="4205567" y="-11144"/>
                  <a:pt x="4590108" y="55568"/>
                  <a:pt x="4743534" y="0"/>
                </a:cubicBezTo>
                <a:cubicBezTo>
                  <a:pt x="4896960" y="-55568"/>
                  <a:pt x="5191697" y="11508"/>
                  <a:pt x="5448351" y="0"/>
                </a:cubicBezTo>
                <a:cubicBezTo>
                  <a:pt x="5705005" y="-11508"/>
                  <a:pt x="5875938" y="66016"/>
                  <a:pt x="6007730" y="0"/>
                </a:cubicBezTo>
                <a:cubicBezTo>
                  <a:pt x="6139522" y="-66016"/>
                  <a:pt x="6270509" y="40519"/>
                  <a:pt x="6421671" y="0"/>
                </a:cubicBezTo>
                <a:cubicBezTo>
                  <a:pt x="6572833" y="-40519"/>
                  <a:pt x="6985077" y="78125"/>
                  <a:pt x="7271927" y="0"/>
                </a:cubicBezTo>
                <a:cubicBezTo>
                  <a:pt x="7312977" y="231705"/>
                  <a:pt x="7222455" y="351053"/>
                  <a:pt x="7271927" y="582313"/>
                </a:cubicBezTo>
                <a:cubicBezTo>
                  <a:pt x="7321399" y="813573"/>
                  <a:pt x="7228188" y="928215"/>
                  <a:pt x="7271927" y="1032282"/>
                </a:cubicBezTo>
                <a:cubicBezTo>
                  <a:pt x="7315666" y="1136349"/>
                  <a:pt x="7238043" y="1271637"/>
                  <a:pt x="7271927" y="1482252"/>
                </a:cubicBezTo>
                <a:cubicBezTo>
                  <a:pt x="7305811" y="1692867"/>
                  <a:pt x="7219043" y="1835447"/>
                  <a:pt x="7271927" y="2064565"/>
                </a:cubicBezTo>
                <a:cubicBezTo>
                  <a:pt x="7324811" y="2293683"/>
                  <a:pt x="7237250" y="2455557"/>
                  <a:pt x="7271927" y="2646878"/>
                </a:cubicBezTo>
                <a:cubicBezTo>
                  <a:pt x="7201765" y="2650038"/>
                  <a:pt x="7066829" y="2613558"/>
                  <a:pt x="6930706" y="2646878"/>
                </a:cubicBezTo>
                <a:cubicBezTo>
                  <a:pt x="6794583" y="2680198"/>
                  <a:pt x="6628701" y="2634337"/>
                  <a:pt x="6444046" y="2646878"/>
                </a:cubicBezTo>
                <a:cubicBezTo>
                  <a:pt x="6259391" y="2659419"/>
                  <a:pt x="6072288" y="2625472"/>
                  <a:pt x="5957386" y="2646878"/>
                </a:cubicBezTo>
                <a:cubicBezTo>
                  <a:pt x="5842484" y="2668284"/>
                  <a:pt x="5708572" y="2600869"/>
                  <a:pt x="5543446" y="2646878"/>
                </a:cubicBezTo>
                <a:cubicBezTo>
                  <a:pt x="5378320" y="2692887"/>
                  <a:pt x="5062374" y="2612567"/>
                  <a:pt x="4911348" y="2646878"/>
                </a:cubicBezTo>
                <a:cubicBezTo>
                  <a:pt x="4760322" y="2681189"/>
                  <a:pt x="4616378" y="2588714"/>
                  <a:pt x="4424688" y="2646878"/>
                </a:cubicBezTo>
                <a:cubicBezTo>
                  <a:pt x="4232998" y="2705042"/>
                  <a:pt x="4196264" y="2640644"/>
                  <a:pt x="4083467" y="2646878"/>
                </a:cubicBezTo>
                <a:cubicBezTo>
                  <a:pt x="3970670" y="2653112"/>
                  <a:pt x="3839216" y="2601782"/>
                  <a:pt x="3669526" y="2646878"/>
                </a:cubicBezTo>
                <a:cubicBezTo>
                  <a:pt x="3499836" y="2691974"/>
                  <a:pt x="3378368" y="2644527"/>
                  <a:pt x="3182867" y="2646878"/>
                </a:cubicBezTo>
                <a:cubicBezTo>
                  <a:pt x="2987366" y="2649229"/>
                  <a:pt x="2764195" y="2574057"/>
                  <a:pt x="2550768" y="2646878"/>
                </a:cubicBezTo>
                <a:cubicBezTo>
                  <a:pt x="2337341" y="2719699"/>
                  <a:pt x="2349321" y="2639974"/>
                  <a:pt x="2209547" y="2646878"/>
                </a:cubicBezTo>
                <a:cubicBezTo>
                  <a:pt x="2069773" y="2653782"/>
                  <a:pt x="1850387" y="2620925"/>
                  <a:pt x="1650168" y="2646878"/>
                </a:cubicBezTo>
                <a:cubicBezTo>
                  <a:pt x="1449949" y="2672831"/>
                  <a:pt x="1121242" y="2563940"/>
                  <a:pt x="945351" y="2646878"/>
                </a:cubicBezTo>
                <a:cubicBezTo>
                  <a:pt x="769460" y="2729816"/>
                  <a:pt x="267076" y="2549495"/>
                  <a:pt x="0" y="2646878"/>
                </a:cubicBezTo>
                <a:cubicBezTo>
                  <a:pt x="-19856" y="2446703"/>
                  <a:pt x="29446" y="2230061"/>
                  <a:pt x="0" y="2091034"/>
                </a:cubicBezTo>
                <a:cubicBezTo>
                  <a:pt x="-29446" y="1952007"/>
                  <a:pt x="14245" y="1820160"/>
                  <a:pt x="0" y="1614596"/>
                </a:cubicBezTo>
                <a:cubicBezTo>
                  <a:pt x="-14245" y="1409032"/>
                  <a:pt x="35690" y="1274175"/>
                  <a:pt x="0" y="1058751"/>
                </a:cubicBezTo>
                <a:cubicBezTo>
                  <a:pt x="-35690" y="843328"/>
                  <a:pt x="6412" y="708800"/>
                  <a:pt x="0" y="582313"/>
                </a:cubicBezTo>
                <a:cubicBezTo>
                  <a:pt x="-6412" y="455826"/>
                  <a:pt x="13691" y="238436"/>
                  <a:pt x="0" y="0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76604067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Takeaways</a:t>
            </a:r>
          </a:p>
          <a:p>
            <a:r>
              <a:rPr lang="en-US" dirty="0"/>
              <a:t>The Who: Be specific to the audience to engage them. This is critical!</a:t>
            </a:r>
          </a:p>
          <a:p>
            <a:r>
              <a:rPr lang="en-US" dirty="0"/>
              <a:t>The What: Know the capabilities and limitations of analytics that can be </a:t>
            </a:r>
          </a:p>
          <a:p>
            <a:r>
              <a:rPr lang="en-US" dirty="0"/>
              <a:t>                    provided for the audience.</a:t>
            </a:r>
          </a:p>
          <a:p>
            <a:r>
              <a:rPr lang="en-US" dirty="0"/>
              <a:t>The Why: The extent of actions the audience need to take? Consider their </a:t>
            </a:r>
          </a:p>
          <a:p>
            <a:r>
              <a:rPr lang="en-US" dirty="0"/>
              <a:t>                    knowledge of the data or lack of familiarization of it. </a:t>
            </a:r>
          </a:p>
          <a:p>
            <a:r>
              <a:rPr lang="en-US" dirty="0"/>
              <a:t>The How: How is the best way to communicate the information from the </a:t>
            </a:r>
          </a:p>
          <a:p>
            <a:r>
              <a:rPr lang="en-US" dirty="0"/>
              <a:t>                    analytics, narrated or non-narrated?</a:t>
            </a:r>
          </a:p>
        </p:txBody>
      </p:sp>
    </p:spTree>
    <p:extLst>
      <p:ext uri="{BB962C8B-B14F-4D97-AF65-F5344CB8AC3E}">
        <p14:creationId xmlns:p14="http://schemas.microsoft.com/office/powerpoint/2010/main" val="3610777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15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149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15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149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15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149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15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149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15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149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15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149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15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149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150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149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2D298-9FAD-BE7A-7E5F-0BBF99E241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281968" cy="1325563"/>
          </a:xfrm>
        </p:spPr>
        <p:txBody>
          <a:bodyPr>
            <a:normAutofit/>
          </a:bodyPr>
          <a:lstStyle/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Knowing the audience, their needs, and planning!</a:t>
            </a:r>
            <a:b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800" i="1" dirty="0">
                <a:solidFill>
                  <a:srgbClr val="0066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Illustrative Example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0B78F1-1F11-A56B-45B2-AD12CA8CB86F}"/>
              </a:ext>
            </a:extLst>
          </p:cNvPr>
          <p:cNvSpPr txBox="1"/>
          <p:nvPr/>
        </p:nvSpPr>
        <p:spPr>
          <a:xfrm>
            <a:off x="838197" y="1593176"/>
            <a:ext cx="384463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tx1">
                    <a:alpha val="80000"/>
                  </a:schemeClr>
                </a:solidFill>
              </a:rPr>
              <a:t>Audience/Needs/Planning Scenario: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>
                    <a:alpha val="80000"/>
                  </a:schemeClr>
                </a:solidFill>
              </a:rPr>
              <a:t>The International Olympic Committee has hired NPPV Consulting to advise on the next location for the Summer Olympics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>
                    <a:alpha val="80000"/>
                  </a:schemeClr>
                </a:solidFill>
              </a:rPr>
              <a:t>Evaluate whether location impacts performance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>
                    <a:alpha val="80000"/>
                  </a:schemeClr>
                </a:solidFill>
              </a:rPr>
              <a:t>Assess a correlation between GDP, population, and performance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F876F49-B280-6E68-0D89-72997F4308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5212" y="1690688"/>
            <a:ext cx="5863115" cy="383531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F5B86EE-6F36-F692-A117-819C6D1C7D39}"/>
              </a:ext>
            </a:extLst>
          </p:cNvPr>
          <p:cNvSpPr txBox="1"/>
          <p:nvPr/>
        </p:nvSpPr>
        <p:spPr>
          <a:xfrm>
            <a:off x="838197" y="4323446"/>
            <a:ext cx="384463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tx1">
                    <a:alpha val="80000"/>
                  </a:schemeClr>
                </a:solidFill>
              </a:rPr>
              <a:t>Conclusion: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Location appears to have a significant impact on performance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Population and GDP appear to affect performance. The major exception is India. 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8186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B02098-E309-EACF-315B-D40641FDB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Selecting the right chart for data</a:t>
            </a:r>
            <a:b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800" i="1" dirty="0">
                <a:solidFill>
                  <a:srgbClr val="0066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Key Points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9" name="Content Placeholder 2">
            <a:extLst>
              <a:ext uri="{FF2B5EF4-FFF2-40B4-BE49-F238E27FC236}">
                <a16:creationId xmlns:a16="http://schemas.microsoft.com/office/drawing/2014/main" id="{01947FA6-4832-7AD0-D991-76B4542F06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Data type and story (question) determines the chart. </a:t>
            </a:r>
          </a:p>
          <a:p>
            <a:r>
              <a:rPr lang="en-US" sz="2400" dirty="0"/>
              <a:t>Why is it that these two factors are deciding factors in the visualization?</a:t>
            </a:r>
          </a:p>
          <a:p>
            <a:r>
              <a:rPr lang="en-US" sz="2400" u="sng" dirty="0"/>
              <a:t>Continuous</a:t>
            </a:r>
            <a:r>
              <a:rPr lang="en-US" sz="2400" dirty="0"/>
              <a:t>, </a:t>
            </a:r>
            <a:r>
              <a:rPr lang="en-US" sz="2400" u="sng" dirty="0"/>
              <a:t>Ordinal</a:t>
            </a:r>
            <a:r>
              <a:rPr lang="en-US" sz="2400" dirty="0"/>
              <a:t>, and </a:t>
            </a:r>
            <a:r>
              <a:rPr lang="en-US" sz="2400" u="sng" dirty="0"/>
              <a:t>Nominal</a:t>
            </a:r>
            <a:r>
              <a:rPr lang="en-US" sz="2400" dirty="0"/>
              <a:t> data, individually or in combinations explain/answer specific business questions. </a:t>
            </a:r>
          </a:p>
          <a:p>
            <a:pPr marL="0" indent="0">
              <a:buNone/>
            </a:pPr>
            <a:endParaRPr lang="en-US" sz="1300" dirty="0"/>
          </a:p>
          <a:p>
            <a:pPr marL="0" indent="0">
              <a:buNone/>
            </a:pPr>
            <a:r>
              <a:rPr lang="en-US" dirty="0"/>
              <a:t>What is the story?</a:t>
            </a:r>
          </a:p>
          <a:p>
            <a:r>
              <a:rPr lang="en-US" sz="2400" dirty="0"/>
              <a:t>Relationships? Change over time(trends)? Distributions? Comparisons? Part-to-whole </a:t>
            </a:r>
            <a:r>
              <a:rPr lang="en-US" sz="2400"/>
              <a:t>composition? Geographical</a:t>
            </a:r>
            <a:r>
              <a:rPr lang="en-US" sz="2400" dirty="0"/>
              <a:t>?</a:t>
            </a:r>
          </a:p>
          <a:p>
            <a:pPr marL="0" indent="0">
              <a:buNone/>
            </a:pPr>
            <a:endParaRPr lang="en-US" sz="1300" dirty="0"/>
          </a:p>
          <a:p>
            <a:pPr marL="0" indent="0">
              <a:buNone/>
            </a:pPr>
            <a:r>
              <a:rPr lang="en-US" dirty="0"/>
              <a:t>Think in terms of utility and tools…</a:t>
            </a:r>
          </a:p>
          <a:p>
            <a:r>
              <a:rPr lang="en-US" sz="2400" dirty="0"/>
              <a:t>Is it better to use a lug(torque) wrench to loosen bolts and change a tire or a torch?</a:t>
            </a:r>
          </a:p>
          <a:p>
            <a:pPr lvl="1"/>
            <a:r>
              <a:rPr lang="en-US" sz="1600" dirty="0"/>
              <a:t>Similar thinking relative to appropriate visualizing of statistic data, “data type” is a situation or circumstance, and visualization is the tool for describing and understanding data patterns to derive solutions.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20552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B02098-E309-EACF-315B-D40641FDB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Selecting the right chart for data</a:t>
            </a:r>
            <a:b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800" i="1" dirty="0">
                <a:solidFill>
                  <a:srgbClr val="0066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Key Points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3B7461A-0903-56F4-6A19-413C40BA30E5}"/>
              </a:ext>
            </a:extLst>
          </p:cNvPr>
          <p:cNvSpPr/>
          <p:nvPr/>
        </p:nvSpPr>
        <p:spPr>
          <a:xfrm>
            <a:off x="5060691" y="1680297"/>
            <a:ext cx="1943100" cy="779318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What is the data story message?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0B5E14F-38E4-2600-1D0B-56FBB93CE950}"/>
              </a:ext>
            </a:extLst>
          </p:cNvPr>
          <p:cNvCxnSpPr/>
          <p:nvPr/>
        </p:nvCxnSpPr>
        <p:spPr>
          <a:xfrm>
            <a:off x="7428307" y="3805236"/>
            <a:ext cx="0" cy="18727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2891B7A-5FB2-2B26-3301-EA87BC0EE7FE}"/>
              </a:ext>
            </a:extLst>
          </p:cNvPr>
          <p:cNvCxnSpPr>
            <a:cxnSpLocks/>
          </p:cNvCxnSpPr>
          <p:nvPr/>
        </p:nvCxnSpPr>
        <p:spPr>
          <a:xfrm>
            <a:off x="7428307" y="5685502"/>
            <a:ext cx="36368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914C751-8CD8-DF75-4C0F-2EB1A2BF4866}"/>
              </a:ext>
            </a:extLst>
          </p:cNvPr>
          <p:cNvCxnSpPr>
            <a:cxnSpLocks/>
          </p:cNvCxnSpPr>
          <p:nvPr/>
        </p:nvCxnSpPr>
        <p:spPr>
          <a:xfrm>
            <a:off x="7428307" y="5259477"/>
            <a:ext cx="36368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51CB7EA-5193-197F-8E49-841DA3318E45}"/>
              </a:ext>
            </a:extLst>
          </p:cNvPr>
          <p:cNvCxnSpPr>
            <a:cxnSpLocks/>
          </p:cNvCxnSpPr>
          <p:nvPr/>
        </p:nvCxnSpPr>
        <p:spPr>
          <a:xfrm>
            <a:off x="7428307" y="4796984"/>
            <a:ext cx="36368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25C3ACF-1B62-EB5B-8970-238CAFE295A9}"/>
              </a:ext>
            </a:extLst>
          </p:cNvPr>
          <p:cNvCxnSpPr>
            <a:cxnSpLocks/>
          </p:cNvCxnSpPr>
          <p:nvPr/>
        </p:nvCxnSpPr>
        <p:spPr>
          <a:xfrm>
            <a:off x="7428307" y="4354560"/>
            <a:ext cx="36368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1DC1B50-0679-92DD-704C-462DB76C519A}"/>
              </a:ext>
            </a:extLst>
          </p:cNvPr>
          <p:cNvCxnSpPr>
            <a:cxnSpLocks/>
          </p:cNvCxnSpPr>
          <p:nvPr/>
        </p:nvCxnSpPr>
        <p:spPr>
          <a:xfrm>
            <a:off x="5007114" y="3805236"/>
            <a:ext cx="0" cy="14395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0FFD60F-66B2-1FE4-3572-9C6CF51FB88B}"/>
              </a:ext>
            </a:extLst>
          </p:cNvPr>
          <p:cNvCxnSpPr>
            <a:cxnSpLocks/>
          </p:cNvCxnSpPr>
          <p:nvPr/>
        </p:nvCxnSpPr>
        <p:spPr>
          <a:xfrm>
            <a:off x="5007114" y="5252300"/>
            <a:ext cx="36368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3727A80D-3E87-1AA1-A31C-F2559C0CA4EF}"/>
              </a:ext>
            </a:extLst>
          </p:cNvPr>
          <p:cNvCxnSpPr>
            <a:cxnSpLocks/>
          </p:cNvCxnSpPr>
          <p:nvPr/>
        </p:nvCxnSpPr>
        <p:spPr>
          <a:xfrm>
            <a:off x="5007114" y="4796984"/>
            <a:ext cx="36368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6A11EA9-9DF3-FFAF-8C78-57F456986F5E}"/>
              </a:ext>
            </a:extLst>
          </p:cNvPr>
          <p:cNvCxnSpPr>
            <a:cxnSpLocks/>
          </p:cNvCxnSpPr>
          <p:nvPr/>
        </p:nvCxnSpPr>
        <p:spPr>
          <a:xfrm>
            <a:off x="5007114" y="4354560"/>
            <a:ext cx="36368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FC60247-B239-4DE8-B34C-7F8AFCF26015}"/>
              </a:ext>
            </a:extLst>
          </p:cNvPr>
          <p:cNvCxnSpPr/>
          <p:nvPr/>
        </p:nvCxnSpPr>
        <p:spPr>
          <a:xfrm>
            <a:off x="9878998" y="3805236"/>
            <a:ext cx="0" cy="18727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30CC90A6-BC65-488E-54A5-B3A39AE00834}"/>
              </a:ext>
            </a:extLst>
          </p:cNvPr>
          <p:cNvCxnSpPr>
            <a:cxnSpLocks/>
          </p:cNvCxnSpPr>
          <p:nvPr/>
        </p:nvCxnSpPr>
        <p:spPr>
          <a:xfrm>
            <a:off x="9878998" y="4339017"/>
            <a:ext cx="36368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AAF8624A-4B1E-6A30-A669-53611CFAEAEC}"/>
              </a:ext>
            </a:extLst>
          </p:cNvPr>
          <p:cNvCxnSpPr>
            <a:cxnSpLocks/>
          </p:cNvCxnSpPr>
          <p:nvPr/>
        </p:nvCxnSpPr>
        <p:spPr>
          <a:xfrm>
            <a:off x="9878998" y="4749127"/>
            <a:ext cx="36368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F9A5B363-20AE-046B-A623-95178D686869}"/>
              </a:ext>
            </a:extLst>
          </p:cNvPr>
          <p:cNvCxnSpPr>
            <a:cxnSpLocks/>
          </p:cNvCxnSpPr>
          <p:nvPr/>
        </p:nvCxnSpPr>
        <p:spPr>
          <a:xfrm>
            <a:off x="9878998" y="5252300"/>
            <a:ext cx="36368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8F674EFE-99A1-4966-F2B6-28C08AEEC642}"/>
              </a:ext>
            </a:extLst>
          </p:cNvPr>
          <p:cNvCxnSpPr>
            <a:cxnSpLocks/>
          </p:cNvCxnSpPr>
          <p:nvPr/>
        </p:nvCxnSpPr>
        <p:spPr>
          <a:xfrm>
            <a:off x="9878998" y="5685502"/>
            <a:ext cx="36368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C81A5086-ACF5-4C9E-5295-BAD54DB40ADC}"/>
              </a:ext>
            </a:extLst>
          </p:cNvPr>
          <p:cNvSpPr/>
          <p:nvPr/>
        </p:nvSpPr>
        <p:spPr>
          <a:xfrm>
            <a:off x="4941407" y="3063792"/>
            <a:ext cx="2263172" cy="779318"/>
          </a:xfrm>
          <a:prstGeom prst="rect">
            <a:avLst/>
          </a:prstGeom>
          <a:ln w="19050"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About distribution(s)?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6030BD5-7DA5-1313-E0DF-511FEBA9B185}"/>
              </a:ext>
            </a:extLst>
          </p:cNvPr>
          <p:cNvSpPr/>
          <p:nvPr/>
        </p:nvSpPr>
        <p:spPr>
          <a:xfrm>
            <a:off x="5279121" y="4150420"/>
            <a:ext cx="1589809" cy="408280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700" dirty="0"/>
              <a:t>Histogram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2C8D16C-1EB0-17B8-960E-7A124BCFA046}"/>
              </a:ext>
            </a:extLst>
          </p:cNvPr>
          <p:cNvSpPr/>
          <p:nvPr/>
        </p:nvSpPr>
        <p:spPr>
          <a:xfrm>
            <a:off x="5282642" y="4599290"/>
            <a:ext cx="1589809" cy="408280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700" dirty="0"/>
              <a:t>Boxplot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6A4D9E2-8078-E568-F71B-2DF5224AD238}"/>
              </a:ext>
            </a:extLst>
          </p:cNvPr>
          <p:cNvSpPr/>
          <p:nvPr/>
        </p:nvSpPr>
        <p:spPr>
          <a:xfrm>
            <a:off x="5281075" y="5048160"/>
            <a:ext cx="1589809" cy="408280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700" dirty="0"/>
              <a:t>KDE Plot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39E00F7-4FDC-F5FE-3AE2-99A4C3D45128}"/>
              </a:ext>
            </a:extLst>
          </p:cNvPr>
          <p:cNvSpPr/>
          <p:nvPr/>
        </p:nvSpPr>
        <p:spPr>
          <a:xfrm>
            <a:off x="7705395" y="4146473"/>
            <a:ext cx="1589809" cy="408280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700" dirty="0"/>
              <a:t>Scatter Chart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146D850-1CA9-5BD4-6E01-0FA7D7D63C82}"/>
              </a:ext>
            </a:extLst>
          </p:cNvPr>
          <p:cNvSpPr/>
          <p:nvPr/>
        </p:nvSpPr>
        <p:spPr>
          <a:xfrm>
            <a:off x="7705395" y="4589434"/>
            <a:ext cx="1589809" cy="408280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700" dirty="0"/>
              <a:t>Line Chart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6477DD1-396F-797D-8EDF-EC31DE89B87C}"/>
              </a:ext>
            </a:extLst>
          </p:cNvPr>
          <p:cNvSpPr/>
          <p:nvPr/>
        </p:nvSpPr>
        <p:spPr>
          <a:xfrm>
            <a:off x="7705395" y="5039216"/>
            <a:ext cx="1589809" cy="408280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700" dirty="0"/>
              <a:t>Column Chart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1740272-216A-68D6-28ED-D43D459DFF36}"/>
              </a:ext>
            </a:extLst>
          </p:cNvPr>
          <p:cNvSpPr/>
          <p:nvPr/>
        </p:nvSpPr>
        <p:spPr>
          <a:xfrm>
            <a:off x="7705395" y="5476858"/>
            <a:ext cx="1589809" cy="408280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700" dirty="0"/>
              <a:t>Bar Chart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7C65B88-834D-E2BC-6AEA-F76B08734022}"/>
              </a:ext>
            </a:extLst>
          </p:cNvPr>
          <p:cNvSpPr/>
          <p:nvPr/>
        </p:nvSpPr>
        <p:spPr>
          <a:xfrm>
            <a:off x="10282120" y="4135728"/>
            <a:ext cx="1589809" cy="408280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700" dirty="0"/>
              <a:t>Pie Chart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2BEA2D7-9B01-6D2B-C335-FA7546338EE5}"/>
              </a:ext>
            </a:extLst>
          </p:cNvPr>
          <p:cNvSpPr/>
          <p:nvPr/>
        </p:nvSpPr>
        <p:spPr>
          <a:xfrm>
            <a:off x="10282119" y="4591774"/>
            <a:ext cx="1589809" cy="408280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700" dirty="0"/>
              <a:t>Donut Chart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0273CAC-DEF4-170A-4880-76D7EB64D8DF}"/>
              </a:ext>
            </a:extLst>
          </p:cNvPr>
          <p:cNvSpPr/>
          <p:nvPr/>
        </p:nvSpPr>
        <p:spPr>
          <a:xfrm>
            <a:off x="10282118" y="5040644"/>
            <a:ext cx="1589809" cy="408280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700" dirty="0"/>
              <a:t>Stacked Column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5DA8E06-58D9-82E5-7C16-C069FED61B7A}"/>
              </a:ext>
            </a:extLst>
          </p:cNvPr>
          <p:cNvSpPr/>
          <p:nvPr/>
        </p:nvSpPr>
        <p:spPr>
          <a:xfrm>
            <a:off x="10282118" y="5503868"/>
            <a:ext cx="1589809" cy="408280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700" dirty="0"/>
              <a:t>Stacked Bar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1EFEC0E2-E6DC-7E88-DDD1-2A40D8294AC0}"/>
              </a:ext>
            </a:extLst>
          </p:cNvPr>
          <p:cNvCxnSpPr>
            <a:cxnSpLocks/>
          </p:cNvCxnSpPr>
          <p:nvPr/>
        </p:nvCxnSpPr>
        <p:spPr>
          <a:xfrm>
            <a:off x="2559189" y="3823383"/>
            <a:ext cx="0" cy="14395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E2BE13DA-C075-EE5F-72ED-E50EDFE2D637}"/>
              </a:ext>
            </a:extLst>
          </p:cNvPr>
          <p:cNvCxnSpPr>
            <a:cxnSpLocks/>
          </p:cNvCxnSpPr>
          <p:nvPr/>
        </p:nvCxnSpPr>
        <p:spPr>
          <a:xfrm>
            <a:off x="2559189" y="5259477"/>
            <a:ext cx="36368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09EEE7C-FEB5-2622-B03F-01F7247BC07C}"/>
              </a:ext>
            </a:extLst>
          </p:cNvPr>
          <p:cNvCxnSpPr>
            <a:cxnSpLocks/>
          </p:cNvCxnSpPr>
          <p:nvPr/>
        </p:nvCxnSpPr>
        <p:spPr>
          <a:xfrm>
            <a:off x="2559189" y="4815390"/>
            <a:ext cx="36368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5C22B7B8-DF8C-D1F5-A4C6-3364800A5F6A}"/>
              </a:ext>
            </a:extLst>
          </p:cNvPr>
          <p:cNvCxnSpPr>
            <a:cxnSpLocks/>
          </p:cNvCxnSpPr>
          <p:nvPr/>
        </p:nvCxnSpPr>
        <p:spPr>
          <a:xfrm>
            <a:off x="2559189" y="4354560"/>
            <a:ext cx="36368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670C0261-553D-B6E7-9C80-AD09DBBEC24C}"/>
              </a:ext>
            </a:extLst>
          </p:cNvPr>
          <p:cNvSpPr/>
          <p:nvPr/>
        </p:nvSpPr>
        <p:spPr>
          <a:xfrm>
            <a:off x="2821669" y="5055337"/>
            <a:ext cx="1589809" cy="408280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700" dirty="0"/>
              <a:t>Column Chart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143381E-F19B-703A-FD4F-D518BFB0C3BF}"/>
              </a:ext>
            </a:extLst>
          </p:cNvPr>
          <p:cNvSpPr/>
          <p:nvPr/>
        </p:nvSpPr>
        <p:spPr>
          <a:xfrm>
            <a:off x="2821670" y="4599290"/>
            <a:ext cx="1589809" cy="408280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700" dirty="0"/>
              <a:t>Line Chart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D7DEE43-7305-CACF-DC70-278E7BBA2565}"/>
              </a:ext>
            </a:extLst>
          </p:cNvPr>
          <p:cNvSpPr/>
          <p:nvPr/>
        </p:nvSpPr>
        <p:spPr>
          <a:xfrm>
            <a:off x="2828431" y="4134877"/>
            <a:ext cx="1589809" cy="408280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700" dirty="0"/>
              <a:t>Area Chart</a:t>
            </a: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305A1D53-714C-0F0B-8E24-964BBB2C3E3E}"/>
              </a:ext>
            </a:extLst>
          </p:cNvPr>
          <p:cNvCxnSpPr>
            <a:cxnSpLocks/>
          </p:cNvCxnSpPr>
          <p:nvPr/>
        </p:nvCxnSpPr>
        <p:spPr>
          <a:xfrm>
            <a:off x="130314" y="3350091"/>
            <a:ext cx="0" cy="14395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7CCA26E5-370F-D6CA-2C2D-4EC385B48E33}"/>
              </a:ext>
            </a:extLst>
          </p:cNvPr>
          <p:cNvCxnSpPr>
            <a:cxnSpLocks/>
          </p:cNvCxnSpPr>
          <p:nvPr/>
        </p:nvCxnSpPr>
        <p:spPr>
          <a:xfrm>
            <a:off x="130314" y="4796984"/>
            <a:ext cx="36368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2BEED7F0-3586-EA75-E63C-8F1FD6A3E9A3}"/>
              </a:ext>
            </a:extLst>
          </p:cNvPr>
          <p:cNvCxnSpPr>
            <a:cxnSpLocks/>
          </p:cNvCxnSpPr>
          <p:nvPr/>
        </p:nvCxnSpPr>
        <p:spPr>
          <a:xfrm>
            <a:off x="130314" y="4338331"/>
            <a:ext cx="36368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7190EF19-6E4F-4B94-B311-48729EF7D283}"/>
              </a:ext>
            </a:extLst>
          </p:cNvPr>
          <p:cNvSpPr/>
          <p:nvPr/>
        </p:nvSpPr>
        <p:spPr>
          <a:xfrm>
            <a:off x="105852" y="3065337"/>
            <a:ext cx="2263172" cy="779318"/>
          </a:xfrm>
          <a:prstGeom prst="rect">
            <a:avLst/>
          </a:prstGeom>
          <a:ln w="19050"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About relationships?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7A5147A-3C0A-F6F5-D842-B1A0C8B5309C}"/>
              </a:ext>
            </a:extLst>
          </p:cNvPr>
          <p:cNvSpPr/>
          <p:nvPr/>
        </p:nvSpPr>
        <p:spPr>
          <a:xfrm>
            <a:off x="2483956" y="3066824"/>
            <a:ext cx="2263172" cy="779318"/>
          </a:xfrm>
          <a:prstGeom prst="rect">
            <a:avLst/>
          </a:prstGeom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About trends?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C3514773-5FBB-4265-C2BF-31F2DC2F4671}"/>
              </a:ext>
            </a:extLst>
          </p:cNvPr>
          <p:cNvSpPr/>
          <p:nvPr/>
        </p:nvSpPr>
        <p:spPr>
          <a:xfrm>
            <a:off x="377741" y="4134877"/>
            <a:ext cx="1589809" cy="408280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700" dirty="0"/>
              <a:t>Scatter Plot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A2FB91E-0D60-6FA1-B233-8A691FAA4820}"/>
              </a:ext>
            </a:extLst>
          </p:cNvPr>
          <p:cNvSpPr/>
          <p:nvPr/>
        </p:nvSpPr>
        <p:spPr>
          <a:xfrm>
            <a:off x="370980" y="4599290"/>
            <a:ext cx="1589809" cy="408280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700" dirty="0"/>
              <a:t>Line Chart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012089A-2ED3-6C50-6B7F-F08BB2378BE0}"/>
              </a:ext>
            </a:extLst>
          </p:cNvPr>
          <p:cNvSpPr/>
          <p:nvPr/>
        </p:nvSpPr>
        <p:spPr>
          <a:xfrm>
            <a:off x="9809545" y="3077214"/>
            <a:ext cx="2263172" cy="779318"/>
          </a:xfrm>
          <a:prstGeom prst="rect">
            <a:avLst/>
          </a:prstGeom>
          <a:solidFill>
            <a:srgbClr val="FF66CC"/>
          </a:solidFill>
          <a:ln w="190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Part-to-whole composition?</a:t>
            </a:r>
          </a:p>
        </p:txBody>
      </p:sp>
      <p:cxnSp>
        <p:nvCxnSpPr>
          <p:cNvPr id="53" name="Connector: Elbow 52">
            <a:extLst>
              <a:ext uri="{FF2B5EF4-FFF2-40B4-BE49-F238E27FC236}">
                <a16:creationId xmlns:a16="http://schemas.microsoft.com/office/drawing/2014/main" id="{408D814E-0059-186A-2EA2-65B9FB420D6B}"/>
              </a:ext>
            </a:extLst>
          </p:cNvPr>
          <p:cNvCxnSpPr>
            <a:cxnSpLocks/>
          </p:cNvCxnSpPr>
          <p:nvPr/>
        </p:nvCxnSpPr>
        <p:spPr>
          <a:xfrm rot="5400000">
            <a:off x="3341268" y="304506"/>
            <a:ext cx="579726" cy="4899314"/>
          </a:xfrm>
          <a:prstGeom prst="bentConnector3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5" name="Connector: Elbow 54">
            <a:extLst>
              <a:ext uri="{FF2B5EF4-FFF2-40B4-BE49-F238E27FC236}">
                <a16:creationId xmlns:a16="http://schemas.microsoft.com/office/drawing/2014/main" id="{BED0CB31-80CA-9241-8632-9DCC7BD6FD6D}"/>
              </a:ext>
            </a:extLst>
          </p:cNvPr>
          <p:cNvCxnSpPr>
            <a:cxnSpLocks/>
          </p:cNvCxnSpPr>
          <p:nvPr/>
        </p:nvCxnSpPr>
        <p:spPr>
          <a:xfrm rot="5400000">
            <a:off x="4564796" y="1526417"/>
            <a:ext cx="574531" cy="2457451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A34DFC8D-0CA2-69C7-427C-9D79F1FF2960}"/>
              </a:ext>
            </a:extLst>
          </p:cNvPr>
          <p:cNvCxnSpPr>
            <a:cxnSpLocks/>
          </p:cNvCxnSpPr>
          <p:nvPr/>
        </p:nvCxnSpPr>
        <p:spPr>
          <a:xfrm rot="16200000" flipH="1">
            <a:off x="7010773" y="1540112"/>
            <a:ext cx="566303" cy="2426275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4" name="Connector: Elbow 63">
            <a:extLst>
              <a:ext uri="{FF2B5EF4-FFF2-40B4-BE49-F238E27FC236}">
                <a16:creationId xmlns:a16="http://schemas.microsoft.com/office/drawing/2014/main" id="{E4ACC116-7EDA-ED65-4CE9-C4B27A3303E1}"/>
              </a:ext>
            </a:extLst>
          </p:cNvPr>
          <p:cNvCxnSpPr>
            <a:cxnSpLocks/>
          </p:cNvCxnSpPr>
          <p:nvPr/>
        </p:nvCxnSpPr>
        <p:spPr>
          <a:xfrm rot="16200000" flipH="1">
            <a:off x="8214602" y="318008"/>
            <a:ext cx="584921" cy="4868138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6456DDCD-E77F-EEA8-2F84-3227D371FCE2}"/>
              </a:ext>
            </a:extLst>
          </p:cNvPr>
          <p:cNvCxnSpPr>
            <a:cxnSpLocks/>
          </p:cNvCxnSpPr>
          <p:nvPr/>
        </p:nvCxnSpPr>
        <p:spPr>
          <a:xfrm>
            <a:off x="6077237" y="2454419"/>
            <a:ext cx="0" cy="571499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D3315705-BE9A-D7D8-A74E-AB3DE9FC5954}"/>
              </a:ext>
            </a:extLst>
          </p:cNvPr>
          <p:cNvSpPr/>
          <p:nvPr/>
        </p:nvSpPr>
        <p:spPr>
          <a:xfrm>
            <a:off x="7367682" y="3058596"/>
            <a:ext cx="2263172" cy="779318"/>
          </a:xfrm>
          <a:prstGeom prst="rect">
            <a:avLst/>
          </a:prstGeom>
          <a:solidFill>
            <a:srgbClr val="00FFFF"/>
          </a:solidFill>
          <a:ln w="190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About comparing and contrasting?</a:t>
            </a:r>
          </a:p>
        </p:txBody>
      </p:sp>
    </p:spTree>
    <p:extLst>
      <p:ext uri="{BB962C8B-B14F-4D97-AF65-F5344CB8AC3E}">
        <p14:creationId xmlns:p14="http://schemas.microsoft.com/office/powerpoint/2010/main" val="2801205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736598-2549-56C8-2048-D02F9F5EB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Keeping things simple and easy to understand</a:t>
            </a:r>
            <a:b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800" i="1" dirty="0">
                <a:solidFill>
                  <a:srgbClr val="0066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Key Points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A45A9F-1D83-6378-9DDF-50BF19E5B2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5162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Avoid the temptation that there is a silver bullet in dashboards!</a:t>
            </a:r>
          </a:p>
          <a:p>
            <a:r>
              <a:rPr lang="en-US" sz="2600" dirty="0"/>
              <a:t>Think in terms of a focal area to holistically understand it better from multiple perspectives.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dirty="0"/>
              <a:t>Simplicity with impact!</a:t>
            </a:r>
          </a:p>
          <a:p>
            <a:r>
              <a:rPr lang="en-US" sz="2600" dirty="0"/>
              <a:t>Parsimony and </a:t>
            </a:r>
            <a:r>
              <a:rPr lang="en-US" sz="2600" dirty="0">
                <a:highlight>
                  <a:srgbClr val="FFFF00"/>
                </a:highlight>
              </a:rPr>
              <a:t>color</a:t>
            </a:r>
            <a:r>
              <a:rPr lang="en-US" sz="2600" dirty="0"/>
              <a:t> usage</a:t>
            </a:r>
          </a:p>
          <a:p>
            <a:r>
              <a:rPr lang="en-US" sz="2600" i="1" dirty="0"/>
              <a:t>Example: Bar charts &amp; scatter plots</a:t>
            </a:r>
          </a:p>
          <a:p>
            <a:pPr marL="0" indent="0">
              <a:buNone/>
            </a:pPr>
            <a:endParaRPr lang="en-US" sz="1200" i="1" dirty="0"/>
          </a:p>
          <a:p>
            <a:pPr marL="0" indent="0">
              <a:buNone/>
            </a:pPr>
            <a:r>
              <a:rPr lang="en-US" dirty="0"/>
              <a:t>Less is more!</a:t>
            </a:r>
          </a:p>
          <a:p>
            <a:r>
              <a:rPr lang="en-US" sz="2600" dirty="0"/>
              <a:t>We can learn from Google Analytics… a maximum of 12 widgets for a dashboard.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4C300C-3309-23DE-7DF8-14120EC1C886}"/>
              </a:ext>
            </a:extLst>
          </p:cNvPr>
          <p:cNvSpPr txBox="1"/>
          <p:nvPr/>
        </p:nvSpPr>
        <p:spPr>
          <a:xfrm>
            <a:off x="444795" y="2912607"/>
            <a:ext cx="10909005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>
              <a:buNone/>
            </a:pPr>
            <a:r>
              <a:rPr lang="en-US" sz="2800" b="1" dirty="0">
                <a:solidFill>
                  <a:srgbClr val="0066FF"/>
                </a:solidFill>
              </a:rPr>
              <a:t>I didn’t have time to write a short letter, so I wrote a long one instead.</a:t>
            </a:r>
          </a:p>
          <a:p>
            <a:pPr marL="0" indent="0" algn="ctr">
              <a:buNone/>
            </a:pPr>
            <a:endParaRPr lang="en-US" sz="2800" b="1" dirty="0">
              <a:solidFill>
                <a:srgbClr val="0066FF"/>
              </a:solidFill>
            </a:endParaRPr>
          </a:p>
          <a:p>
            <a:pPr marL="0" indent="0" algn="ctr">
              <a:buNone/>
            </a:pPr>
            <a:endParaRPr lang="en-US" sz="2800" b="1" dirty="0">
              <a:solidFill>
                <a:srgbClr val="0066FF"/>
              </a:solidFill>
            </a:endParaRPr>
          </a:p>
          <a:p>
            <a:pPr algn="ctr">
              <a:buFontTx/>
              <a:buChar char="-"/>
            </a:pPr>
            <a:r>
              <a:rPr lang="en-US" sz="2800" b="1" dirty="0">
                <a:solidFill>
                  <a:srgbClr val="0066FF"/>
                </a:solidFill>
              </a:rPr>
              <a:t>Mark Twain</a:t>
            </a:r>
          </a:p>
          <a:p>
            <a:pPr algn="ctr">
              <a:buFontTx/>
              <a:buChar char="-"/>
            </a:pPr>
            <a:endParaRPr lang="en-US" sz="2800" b="1" dirty="0">
              <a:solidFill>
                <a:srgbClr val="0066FF"/>
              </a:solidFill>
            </a:endParaRPr>
          </a:p>
          <a:p>
            <a:pPr marL="0" indent="0" algn="ctr">
              <a:buNone/>
            </a:pPr>
            <a:r>
              <a:rPr lang="en-US" sz="2800" i="1" dirty="0"/>
              <a:t>In other words, prioritize content by being clear and concise! Avoid putting too much insignificant information in the data story.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F41A17-7769-C53E-ADB5-E4E6509DC0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1292" y="3023688"/>
            <a:ext cx="4036085" cy="2455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277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4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4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4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4000"/>
                            </p:stCondLst>
                            <p:childTnLst>
                              <p:par>
                                <p:cTn id="11" presetID="47" presetClass="exit" presetSubtype="0" fill="hold" grpId="1" nodeType="afterEffect">
                                  <p:stCondLst>
                                    <p:cond delay="4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4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2D298-9FAD-BE7A-7E5F-0BBF99E24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Keeping things simple and easy to understand</a:t>
            </a:r>
            <a:b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800" i="1" dirty="0">
                <a:solidFill>
                  <a:srgbClr val="0066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Illustrative Examples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A6B21F-32EF-3463-EB06-BCCA375292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6524" y="1535089"/>
            <a:ext cx="8446122" cy="500702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64C11C5-FAB7-83E7-6118-63715591ECD2}"/>
              </a:ext>
            </a:extLst>
          </p:cNvPr>
          <p:cNvSpPr txBox="1"/>
          <p:nvPr/>
        </p:nvSpPr>
        <p:spPr>
          <a:xfrm>
            <a:off x="4526972" y="1196535"/>
            <a:ext cx="1569028" cy="338554"/>
          </a:xfrm>
          <a:prstGeom prst="rect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Horizontal Bars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DE4A08-73D5-AB9B-48B4-82D06B82D679}"/>
              </a:ext>
            </a:extLst>
          </p:cNvPr>
          <p:cNvSpPr txBox="1"/>
          <p:nvPr/>
        </p:nvSpPr>
        <p:spPr>
          <a:xfrm>
            <a:off x="1725983" y="6437069"/>
            <a:ext cx="1569028" cy="338554"/>
          </a:xfrm>
          <a:prstGeom prst="rect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Scatter Plot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AD334CD-115C-6625-CF68-30B6734EF804}"/>
              </a:ext>
            </a:extLst>
          </p:cNvPr>
          <p:cNvSpPr txBox="1"/>
          <p:nvPr/>
        </p:nvSpPr>
        <p:spPr>
          <a:xfrm>
            <a:off x="527337" y="1605198"/>
            <a:ext cx="1569028" cy="338554"/>
          </a:xfrm>
          <a:prstGeom prst="rect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Symbol Map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CD6FDD6-91F3-CCE3-A478-CE6E53A4DD4A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1311851" y="1943752"/>
            <a:ext cx="784514" cy="85442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6961E60-6F15-3028-2021-458329B824F0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5311486" y="1535089"/>
            <a:ext cx="664997" cy="174747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4BC65F3-D772-8B20-DCDD-30844E87D64F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2510497" y="5752102"/>
            <a:ext cx="627740" cy="68496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ABFA117-FE5C-1F4E-E4D0-EDA8B381985D}"/>
              </a:ext>
            </a:extLst>
          </p:cNvPr>
          <p:cNvCxnSpPr>
            <a:cxnSpLocks/>
          </p:cNvCxnSpPr>
          <p:nvPr/>
        </p:nvCxnSpPr>
        <p:spPr>
          <a:xfrm flipH="1" flipV="1">
            <a:off x="9858375" y="3543300"/>
            <a:ext cx="1183654" cy="109019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7E23D50D-A182-AAA9-7345-5338267BBDCA}"/>
              </a:ext>
            </a:extLst>
          </p:cNvPr>
          <p:cNvSpPr txBox="1"/>
          <p:nvPr/>
        </p:nvSpPr>
        <p:spPr>
          <a:xfrm>
            <a:off x="7447728" y="6323598"/>
            <a:ext cx="1850404" cy="338554"/>
          </a:xfrm>
          <a:prstGeom prst="rect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Tooltip w/ Marks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A83FB48-F587-46CF-E5DF-1270FFCE757D}"/>
              </a:ext>
            </a:extLst>
          </p:cNvPr>
          <p:cNvCxnSpPr>
            <a:cxnSpLocks/>
            <a:stCxn id="22" idx="0"/>
          </p:cNvCxnSpPr>
          <p:nvPr/>
        </p:nvCxnSpPr>
        <p:spPr>
          <a:xfrm flipH="1" flipV="1">
            <a:off x="7077075" y="5629275"/>
            <a:ext cx="1295855" cy="69432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2D2B31BA-9EE7-AB2C-79D2-C4434EA755BE}"/>
              </a:ext>
            </a:extLst>
          </p:cNvPr>
          <p:cNvSpPr txBox="1"/>
          <p:nvPr/>
        </p:nvSpPr>
        <p:spPr>
          <a:xfrm>
            <a:off x="10082646" y="1435921"/>
            <a:ext cx="1569028" cy="338554"/>
          </a:xfrm>
          <a:prstGeom prst="rect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Filter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F2886F9-BE33-50C9-871F-BB7563BF2D87}"/>
              </a:ext>
            </a:extLst>
          </p:cNvPr>
          <p:cNvCxnSpPr>
            <a:cxnSpLocks/>
          </p:cNvCxnSpPr>
          <p:nvPr/>
        </p:nvCxnSpPr>
        <p:spPr>
          <a:xfrm flipH="1">
            <a:off x="9467850" y="1774475"/>
            <a:ext cx="1460834" cy="4072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A90B368-59AF-F973-D11C-BD50F360DE79}"/>
              </a:ext>
            </a:extLst>
          </p:cNvPr>
          <p:cNvSpPr txBox="1"/>
          <p:nvPr/>
        </p:nvSpPr>
        <p:spPr>
          <a:xfrm>
            <a:off x="10317307" y="4614952"/>
            <a:ext cx="1569028" cy="338554"/>
          </a:xfrm>
          <a:prstGeom prst="rect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Text Table</a:t>
            </a:r>
          </a:p>
        </p:txBody>
      </p:sp>
    </p:spTree>
    <p:extLst>
      <p:ext uri="{BB962C8B-B14F-4D97-AF65-F5344CB8AC3E}">
        <p14:creationId xmlns:p14="http://schemas.microsoft.com/office/powerpoint/2010/main" val="717572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"/>
                            </p:stCondLst>
                            <p:childTnLst>
                              <p:par>
                                <p:cTn id="2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 animBg="1"/>
      <p:bldP spid="22" grpId="0" animBg="1"/>
      <p:bldP spid="28" grpId="0" animBg="1"/>
      <p:bldP spid="8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TM03457444[[fn=Basis]]</Template>
  <TotalTime>3575</TotalTime>
  <Words>1452</Words>
  <Application>Microsoft Office PowerPoint</Application>
  <PresentationFormat>Widescreen</PresentationFormat>
  <Paragraphs>189</Paragraphs>
  <Slides>16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Baskerville Old Face</vt:lpstr>
      <vt:lpstr>Calibri</vt:lpstr>
      <vt:lpstr>Calibri Light</vt:lpstr>
      <vt:lpstr>Constantia</vt:lpstr>
      <vt:lpstr>Office Theme</vt:lpstr>
      <vt:lpstr>Neeley Analytics Initiative 2022 Analytics Academy</vt:lpstr>
      <vt:lpstr>Agenda</vt:lpstr>
      <vt:lpstr>Presentation Format Key Points Oriented &amp; Integrated Examples (Student Projects)</vt:lpstr>
      <vt:lpstr>Knowing the audience, their needs, and planning Key Points</vt:lpstr>
      <vt:lpstr>Knowing the audience, their needs, and planning! Illustrative Example</vt:lpstr>
      <vt:lpstr>Selecting the right chart for data Key Points</vt:lpstr>
      <vt:lpstr>Selecting the right chart for data Key Points</vt:lpstr>
      <vt:lpstr>Keeping things simple and easy to understand Key Points</vt:lpstr>
      <vt:lpstr>Keeping things simple and easy to understand Illustrative Examples</vt:lpstr>
      <vt:lpstr>Effectively including titles, labels, context Key Points</vt:lpstr>
      <vt:lpstr>Effectively including titles, labels, context Illustrative Examples: “As-is”</vt:lpstr>
      <vt:lpstr>Effectively including titles, labels, context Illustrative Example 2: “Cut to the chase”</vt:lpstr>
      <vt:lpstr>Utilizing interactive dashboards Key Points</vt:lpstr>
      <vt:lpstr>Utilizing interactive dashboards  Illustrative Example 1</vt:lpstr>
      <vt:lpstr>Utilizing interactive dashboards  Illustrative Example 2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Department of Finance,  Real Estate, and Decision Sciences</dc:title>
  <dc:creator>Justin Keeler</dc:creator>
  <cp:lastModifiedBy>Justin Keeler</cp:lastModifiedBy>
  <cp:revision>4</cp:revision>
  <dcterms:created xsi:type="dcterms:W3CDTF">2022-05-05T20:39:48Z</dcterms:created>
  <dcterms:modified xsi:type="dcterms:W3CDTF">2022-07-21T12:25:55Z</dcterms:modified>
</cp:coreProperties>
</file>